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60"/>
  </p:normalViewPr>
  <p:slideViewPr>
    <p:cSldViewPr snapToGrid="0">
      <p:cViewPr varScale="1">
        <p:scale>
          <a:sx n="63" d="100"/>
          <a:sy n="63" d="100"/>
        </p:scale>
        <p:origin x="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8A55A-4FBF-4C36-A126-919B97B1394B}"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365583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8A55A-4FBF-4C36-A126-919B97B1394B}"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229513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8A55A-4FBF-4C36-A126-919B97B1394B}"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4047234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799B62-D7B7-40A9-88B9-035A5F24B0C8}" type="slidenum">
              <a:rPr lang="en-US" altLang="en-US"/>
              <a:pPr>
                <a:defRPr/>
              </a:pPr>
              <a:t>‹#›</a:t>
            </a:fld>
            <a:endParaRPr lang="en-US" altLang="en-US"/>
          </a:p>
        </p:txBody>
      </p:sp>
    </p:spTree>
    <p:extLst>
      <p:ext uri="{BB962C8B-B14F-4D97-AF65-F5344CB8AC3E}">
        <p14:creationId xmlns:p14="http://schemas.microsoft.com/office/powerpoint/2010/main" val="2839722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28E8A4-8A3E-47CC-9751-BDF28AC1714D}" type="slidenum">
              <a:rPr lang="en-US" altLang="en-US"/>
              <a:pPr>
                <a:defRPr/>
              </a:pPr>
              <a:t>‹#›</a:t>
            </a:fld>
            <a:endParaRPr lang="en-US" altLang="en-US"/>
          </a:p>
        </p:txBody>
      </p:sp>
    </p:spTree>
    <p:extLst>
      <p:ext uri="{BB962C8B-B14F-4D97-AF65-F5344CB8AC3E}">
        <p14:creationId xmlns:p14="http://schemas.microsoft.com/office/powerpoint/2010/main" val="78068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2D1217-2C32-4E14-8844-A70D01A2C158}" type="slidenum">
              <a:rPr lang="en-US" altLang="en-US"/>
              <a:pPr>
                <a:defRPr/>
              </a:pPr>
              <a:t>‹#›</a:t>
            </a:fld>
            <a:endParaRPr lang="en-US" altLang="en-US"/>
          </a:p>
        </p:txBody>
      </p:sp>
    </p:spTree>
    <p:extLst>
      <p:ext uri="{BB962C8B-B14F-4D97-AF65-F5344CB8AC3E}">
        <p14:creationId xmlns:p14="http://schemas.microsoft.com/office/powerpoint/2010/main" val="293392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4929B12-F5D3-42F1-8311-1F2CD9E893DA}" type="slidenum">
              <a:rPr lang="en-US" altLang="en-US"/>
              <a:pPr>
                <a:defRPr/>
              </a:pPr>
              <a:t>‹#›</a:t>
            </a:fld>
            <a:endParaRPr lang="en-US" altLang="en-US"/>
          </a:p>
        </p:txBody>
      </p:sp>
    </p:spTree>
    <p:extLst>
      <p:ext uri="{BB962C8B-B14F-4D97-AF65-F5344CB8AC3E}">
        <p14:creationId xmlns:p14="http://schemas.microsoft.com/office/powerpoint/2010/main" val="3498575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6C9990C-9B12-4560-8614-C2FD0DDD11B5}" type="slidenum">
              <a:rPr lang="en-US" altLang="en-US"/>
              <a:pPr>
                <a:defRPr/>
              </a:pPr>
              <a:t>‹#›</a:t>
            </a:fld>
            <a:endParaRPr lang="en-US" altLang="en-US"/>
          </a:p>
        </p:txBody>
      </p:sp>
    </p:spTree>
    <p:extLst>
      <p:ext uri="{BB962C8B-B14F-4D97-AF65-F5344CB8AC3E}">
        <p14:creationId xmlns:p14="http://schemas.microsoft.com/office/powerpoint/2010/main" val="3574949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701C97E-A759-4704-A495-8D0045E95916}" type="slidenum">
              <a:rPr lang="en-US" altLang="en-US"/>
              <a:pPr>
                <a:defRPr/>
              </a:pPr>
              <a:t>‹#›</a:t>
            </a:fld>
            <a:endParaRPr lang="en-US" altLang="en-US"/>
          </a:p>
        </p:txBody>
      </p:sp>
    </p:spTree>
    <p:extLst>
      <p:ext uri="{BB962C8B-B14F-4D97-AF65-F5344CB8AC3E}">
        <p14:creationId xmlns:p14="http://schemas.microsoft.com/office/powerpoint/2010/main" val="248205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943CEBC-85E9-49A2-BB36-19B5676CF8D2}" type="slidenum">
              <a:rPr lang="en-US" altLang="en-US"/>
              <a:pPr>
                <a:defRPr/>
              </a:pPr>
              <a:t>‹#›</a:t>
            </a:fld>
            <a:endParaRPr lang="en-US" altLang="en-US"/>
          </a:p>
        </p:txBody>
      </p:sp>
    </p:spTree>
    <p:extLst>
      <p:ext uri="{BB962C8B-B14F-4D97-AF65-F5344CB8AC3E}">
        <p14:creationId xmlns:p14="http://schemas.microsoft.com/office/powerpoint/2010/main" val="7731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B85B8C-CC90-454A-9424-D22FE229932F}" type="slidenum">
              <a:rPr lang="en-US" altLang="en-US"/>
              <a:pPr>
                <a:defRPr/>
              </a:pPr>
              <a:t>‹#›</a:t>
            </a:fld>
            <a:endParaRPr lang="en-US" altLang="en-US"/>
          </a:p>
        </p:txBody>
      </p:sp>
    </p:spTree>
    <p:extLst>
      <p:ext uri="{BB962C8B-B14F-4D97-AF65-F5344CB8AC3E}">
        <p14:creationId xmlns:p14="http://schemas.microsoft.com/office/powerpoint/2010/main" val="2412483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8A55A-4FBF-4C36-A126-919B97B1394B}"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3748438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B02C1B-502A-478D-BAB9-DB140A05B453}" type="slidenum">
              <a:rPr lang="en-US" altLang="en-US"/>
              <a:pPr>
                <a:defRPr/>
              </a:pPr>
              <a:t>‹#›</a:t>
            </a:fld>
            <a:endParaRPr lang="en-US" altLang="en-US"/>
          </a:p>
        </p:txBody>
      </p:sp>
    </p:spTree>
    <p:extLst>
      <p:ext uri="{BB962C8B-B14F-4D97-AF65-F5344CB8AC3E}">
        <p14:creationId xmlns:p14="http://schemas.microsoft.com/office/powerpoint/2010/main" val="4039492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200210-33CC-44F5-80C4-9B01A4E781B3}" type="slidenum">
              <a:rPr lang="en-US" altLang="en-US"/>
              <a:pPr>
                <a:defRPr/>
              </a:pPr>
              <a:t>‹#›</a:t>
            </a:fld>
            <a:endParaRPr lang="en-US" altLang="en-US"/>
          </a:p>
        </p:txBody>
      </p:sp>
    </p:spTree>
    <p:extLst>
      <p:ext uri="{BB962C8B-B14F-4D97-AF65-F5344CB8AC3E}">
        <p14:creationId xmlns:p14="http://schemas.microsoft.com/office/powerpoint/2010/main" val="314620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33F60AA-7453-454E-B9D4-8224DB8EE3AD}" type="slidenum">
              <a:rPr lang="en-US" altLang="en-US"/>
              <a:pPr>
                <a:defRPr/>
              </a:pPr>
              <a:t>‹#›</a:t>
            </a:fld>
            <a:endParaRPr lang="en-US" altLang="en-US"/>
          </a:p>
        </p:txBody>
      </p:sp>
    </p:spTree>
    <p:extLst>
      <p:ext uri="{BB962C8B-B14F-4D97-AF65-F5344CB8AC3E}">
        <p14:creationId xmlns:p14="http://schemas.microsoft.com/office/powerpoint/2010/main" val="1487734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19D3C2-42E4-4456-B88D-9ECAC39983E1}" type="slidenum">
              <a:rPr lang="en-US" altLang="en-US"/>
              <a:pPr>
                <a:defRPr/>
              </a:pPr>
              <a:t>‹#›</a:t>
            </a:fld>
            <a:endParaRPr lang="en-US" altLang="en-US"/>
          </a:p>
        </p:txBody>
      </p:sp>
    </p:spTree>
    <p:extLst>
      <p:ext uri="{BB962C8B-B14F-4D97-AF65-F5344CB8AC3E}">
        <p14:creationId xmlns:p14="http://schemas.microsoft.com/office/powerpoint/2010/main" val="157263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C8A55A-4FBF-4C36-A126-919B97B1394B}"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282955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8A55A-4FBF-4C36-A126-919B97B1394B}"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356635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8A55A-4FBF-4C36-A126-919B97B1394B}"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232595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8A55A-4FBF-4C36-A126-919B97B1394B}"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375575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8A55A-4FBF-4C36-A126-919B97B1394B}"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28873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C8A55A-4FBF-4C36-A126-919B97B1394B}"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362576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7C8A55A-4FBF-4C36-A126-919B97B1394B}"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F5B96-4FDF-416D-9892-D50AB16FFF74}" type="slidenum">
              <a:rPr lang="en-US" smtClean="0"/>
              <a:t>‹#›</a:t>
            </a:fld>
            <a:endParaRPr lang="en-US"/>
          </a:p>
        </p:txBody>
      </p:sp>
    </p:spTree>
    <p:extLst>
      <p:ext uri="{BB962C8B-B14F-4D97-AF65-F5344CB8AC3E}">
        <p14:creationId xmlns:p14="http://schemas.microsoft.com/office/powerpoint/2010/main" val="219627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8A55A-4FBF-4C36-A126-919B97B1394B}"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F5B96-4FDF-416D-9892-D50AB16FFF74}" type="slidenum">
              <a:rPr lang="en-US" smtClean="0"/>
              <a:t>‹#›</a:t>
            </a:fld>
            <a:endParaRPr lang="en-US"/>
          </a:p>
        </p:txBody>
      </p:sp>
    </p:spTree>
    <p:extLst>
      <p:ext uri="{BB962C8B-B14F-4D97-AF65-F5344CB8AC3E}">
        <p14:creationId xmlns:p14="http://schemas.microsoft.com/office/powerpoint/2010/main" val="1915637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55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655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655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5A8C7D-D259-4B10-83A0-7D58FDBD6BDB}" type="slidenum">
              <a:rPr lang="en-US" altLang="en-US"/>
              <a:pPr>
                <a:defRPr/>
              </a:pPr>
              <a:t>‹#›</a:t>
            </a:fld>
            <a:endParaRPr lang="en-US" altLang="en-US"/>
          </a:p>
        </p:txBody>
      </p:sp>
    </p:spTree>
    <p:extLst>
      <p:ext uri="{BB962C8B-B14F-4D97-AF65-F5344CB8AC3E}">
        <p14:creationId xmlns:p14="http://schemas.microsoft.com/office/powerpoint/2010/main" val="805975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18239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000"/>
              <a:t>Newton’s Second Law- Momentum</a:t>
            </a:r>
          </a:p>
        </p:txBody>
      </p:sp>
      <p:sp>
        <p:nvSpPr>
          <p:cNvPr id="11267" name="Rectangle 3"/>
          <p:cNvSpPr>
            <a:spLocks noGrp="1" noChangeArrowheads="1"/>
          </p:cNvSpPr>
          <p:nvPr>
            <p:ph type="body" idx="1"/>
          </p:nvPr>
        </p:nvSpPr>
        <p:spPr>
          <a:xfrm>
            <a:off x="1981200" y="1981200"/>
            <a:ext cx="8229600" cy="4572000"/>
          </a:xfrm>
        </p:spPr>
        <p:txBody>
          <a:bodyPr/>
          <a:lstStyle/>
          <a:p>
            <a:pPr eaLnBrk="1" hangingPunct="1"/>
            <a:r>
              <a:rPr lang="en-US" altLang="en-US" smtClean="0"/>
              <a:t>The rate of change in momentum over time is proportional to the net applied force and is in the same direction.  </a:t>
            </a:r>
          </a:p>
          <a:p>
            <a:pPr eaLnBrk="1" hangingPunct="1"/>
            <a:r>
              <a:rPr lang="en-US" altLang="en-US" smtClean="0"/>
              <a:t>F = </a:t>
            </a:r>
            <a:r>
              <a:rPr lang="el-GR" altLang="en-US" u="sng" smtClean="0">
                <a:latin typeface="Times New Roman" panose="02020603050405020304" pitchFamily="18" charset="0"/>
                <a:cs typeface="Times New Roman" panose="02020603050405020304" pitchFamily="18" charset="0"/>
              </a:rPr>
              <a:t>Δ</a:t>
            </a:r>
            <a:r>
              <a:rPr lang="en-US" altLang="en-US" u="sng" smtClean="0">
                <a:latin typeface="Times New Roman" panose="02020603050405020304" pitchFamily="18" charset="0"/>
                <a:cs typeface="Times New Roman" panose="02020603050405020304" pitchFamily="18" charset="0"/>
              </a:rPr>
              <a:t> momentum</a:t>
            </a:r>
            <a:endParaRPr lang="en-US" altLang="en-US" smtClean="0">
              <a:latin typeface="Times New Roman" panose="02020603050405020304" pitchFamily="18" charset="0"/>
              <a:cs typeface="Times New Roman" panose="02020603050405020304" pitchFamily="18" charset="0"/>
            </a:endParaRPr>
          </a:p>
          <a:p>
            <a:pPr eaLnBrk="1" hangingPunct="1">
              <a:buFontTx/>
              <a:buNone/>
            </a:pPr>
            <a:r>
              <a:rPr lang="en-US" altLang="en-US" smtClean="0">
                <a:latin typeface="Times New Roman" panose="02020603050405020304" pitchFamily="18" charset="0"/>
                <a:cs typeface="Times New Roman" panose="02020603050405020304" pitchFamily="18" charset="0"/>
              </a:rPr>
              <a:t>		 	</a:t>
            </a:r>
            <a:r>
              <a:rPr lang="el-GR" altLang="en-US" smtClean="0">
                <a:latin typeface="Times New Roman" panose="02020603050405020304" pitchFamily="18" charset="0"/>
                <a:cs typeface="Times New Roman" panose="02020603050405020304" pitchFamily="18" charset="0"/>
              </a:rPr>
              <a:t>Δ</a:t>
            </a:r>
            <a:r>
              <a:rPr lang="en-US" altLang="en-US" smtClean="0">
                <a:latin typeface="Times New Roman" panose="02020603050405020304" pitchFamily="18" charset="0"/>
                <a:cs typeface="Times New Roman" panose="02020603050405020304" pitchFamily="18" charset="0"/>
              </a:rPr>
              <a:t>t</a:t>
            </a:r>
          </a:p>
          <a:p>
            <a:pPr eaLnBrk="1" hangingPunct="1">
              <a:buFontTx/>
              <a:buNone/>
            </a:pPr>
            <a:r>
              <a:rPr lang="en-US" altLang="en-US" smtClean="0">
                <a:latin typeface="Times New Roman" panose="02020603050405020304" pitchFamily="18" charset="0"/>
                <a:cs typeface="Times New Roman" panose="02020603050405020304" pitchFamily="18" charset="0"/>
              </a:rPr>
              <a:t>Momentum is the product of mass and velocity</a:t>
            </a:r>
          </a:p>
          <a:p>
            <a:pPr eaLnBrk="1" hangingPunct="1">
              <a:buFontTx/>
              <a:buNone/>
            </a:pPr>
            <a:r>
              <a:rPr lang="en-US" altLang="en-US" smtClean="0">
                <a:latin typeface="Times New Roman" panose="02020603050405020304" pitchFamily="18" charset="0"/>
                <a:cs typeface="Times New Roman" panose="02020603050405020304" pitchFamily="18" charset="0"/>
              </a:rPr>
              <a:t>F = </a:t>
            </a:r>
            <a:r>
              <a:rPr lang="en-US" altLang="en-US" u="sng" smtClean="0">
                <a:latin typeface="Times New Roman" panose="02020603050405020304" pitchFamily="18" charset="0"/>
                <a:cs typeface="Times New Roman" panose="02020603050405020304" pitchFamily="18" charset="0"/>
              </a:rPr>
              <a:t>m </a:t>
            </a:r>
            <a:r>
              <a:rPr lang="el-GR" altLang="en-US" u="sng" smtClean="0">
                <a:latin typeface="Times New Roman" panose="02020603050405020304" pitchFamily="18" charset="0"/>
                <a:cs typeface="Times New Roman" panose="02020603050405020304" pitchFamily="18" charset="0"/>
              </a:rPr>
              <a:t>Δ</a:t>
            </a:r>
            <a:r>
              <a:rPr lang="en-US" altLang="en-US" u="sng" smtClean="0">
                <a:latin typeface="Times New Roman" panose="02020603050405020304" pitchFamily="18" charset="0"/>
                <a:cs typeface="Times New Roman" panose="02020603050405020304" pitchFamily="18" charset="0"/>
              </a:rPr>
              <a:t>v</a:t>
            </a:r>
            <a:r>
              <a:rPr lang="en-US" altLang="en-US" smtClean="0">
                <a:latin typeface="Times New Roman" panose="02020603050405020304" pitchFamily="18" charset="0"/>
                <a:cs typeface="Times New Roman" panose="02020603050405020304" pitchFamily="18" charset="0"/>
              </a:rPr>
              <a:t>   ;  F= (m)(a)  because </a:t>
            </a:r>
            <a:r>
              <a:rPr lang="el-GR" altLang="en-US" u="sng" smtClean="0">
                <a:latin typeface="Times New Roman" panose="02020603050405020304" pitchFamily="18" charset="0"/>
                <a:cs typeface="Times New Roman" panose="02020603050405020304" pitchFamily="18" charset="0"/>
              </a:rPr>
              <a:t>Δ</a:t>
            </a:r>
            <a:r>
              <a:rPr lang="en-US" altLang="en-US" u="sng" smtClean="0">
                <a:latin typeface="Times New Roman" panose="02020603050405020304" pitchFamily="18" charset="0"/>
                <a:cs typeface="Times New Roman" panose="02020603050405020304" pitchFamily="18" charset="0"/>
              </a:rPr>
              <a:t>v</a:t>
            </a:r>
            <a:r>
              <a:rPr lang="en-US" altLang="en-US" smtClean="0">
                <a:latin typeface="Times New Roman" panose="02020603050405020304" pitchFamily="18" charset="0"/>
                <a:cs typeface="Times New Roman" panose="02020603050405020304" pitchFamily="18" charset="0"/>
              </a:rPr>
              <a:t>  = a</a:t>
            </a:r>
          </a:p>
          <a:p>
            <a:pPr eaLnBrk="1" hangingPunct="1">
              <a:buFontTx/>
              <a:buNone/>
            </a:pPr>
            <a:r>
              <a:rPr lang="en-US" altLang="en-US" smtClean="0">
                <a:latin typeface="Times New Roman" panose="02020603050405020304" pitchFamily="18" charset="0"/>
                <a:cs typeface="Times New Roman" panose="02020603050405020304" pitchFamily="18" charset="0"/>
              </a:rPr>
              <a:t>		</a:t>
            </a:r>
            <a:r>
              <a:rPr lang="el-GR" altLang="en-US" smtClean="0">
                <a:latin typeface="Times New Roman" panose="02020603050405020304" pitchFamily="18" charset="0"/>
                <a:cs typeface="Times New Roman" panose="02020603050405020304" pitchFamily="18" charset="0"/>
              </a:rPr>
              <a:t>Δ</a:t>
            </a:r>
            <a:r>
              <a:rPr lang="en-US" altLang="en-US" smtClean="0">
                <a:latin typeface="Times New Roman" panose="02020603050405020304" pitchFamily="18" charset="0"/>
                <a:cs typeface="Times New Roman" panose="02020603050405020304" pitchFamily="18" charset="0"/>
              </a:rPr>
              <a:t>t                                        </a:t>
            </a:r>
            <a:r>
              <a:rPr lang="el-GR" altLang="en-US" smtClean="0">
                <a:latin typeface="Times New Roman" panose="02020603050405020304" pitchFamily="18" charset="0"/>
                <a:cs typeface="Times New Roman" panose="02020603050405020304" pitchFamily="18" charset="0"/>
              </a:rPr>
              <a:t>Δ</a:t>
            </a:r>
            <a:r>
              <a:rPr lang="en-US" altLang="en-US" smtClean="0">
                <a:latin typeface="Times New Roman" panose="02020603050405020304" pitchFamily="18" charset="0"/>
                <a:cs typeface="Times New Roman" panose="02020603050405020304" pitchFamily="18" charset="0"/>
              </a:rPr>
              <a:t>t</a:t>
            </a:r>
            <a:endParaRPr lang="el-GR"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17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sp>
        <p:nvSpPr>
          <p:cNvPr id="12291" name="Rectangle 3"/>
          <p:cNvSpPr>
            <a:spLocks noGrp="1" noChangeArrowheads="1"/>
          </p:cNvSpPr>
          <p:nvPr>
            <p:ph type="body" idx="1"/>
          </p:nvPr>
        </p:nvSpPr>
        <p:spPr>
          <a:xfrm>
            <a:off x="1981200" y="457200"/>
            <a:ext cx="8229600" cy="5638800"/>
          </a:xfrm>
        </p:spPr>
        <p:txBody>
          <a:bodyPr/>
          <a:lstStyle/>
          <a:p>
            <a:pPr eaLnBrk="1" hangingPunct="1"/>
            <a:r>
              <a:rPr lang="en-US" altLang="en-US" smtClean="0"/>
              <a:t>Using F = (m)(a) we can predict the motion of an object if we know all the forces acting upon it. </a:t>
            </a:r>
          </a:p>
          <a:p>
            <a:pPr eaLnBrk="1" hangingPunct="1"/>
            <a:r>
              <a:rPr lang="en-US" altLang="en-US" smtClean="0"/>
              <a:t>The standard unit of force is called a Newton, and it is the amount of force required to accelerate a 1.0 kg mass at a rate of 1m/s</a:t>
            </a:r>
            <a:r>
              <a:rPr lang="en-US" altLang="en-US" baseline="30000" smtClean="0"/>
              <a:t>2</a:t>
            </a:r>
            <a:r>
              <a:rPr lang="en-US" altLang="en-US" smtClean="0"/>
              <a:t>.  1 N = 1kg●m/s</a:t>
            </a:r>
            <a:r>
              <a:rPr lang="en-US" altLang="en-US" baseline="30000" smtClean="0"/>
              <a:t>2</a:t>
            </a:r>
          </a:p>
        </p:txBody>
      </p:sp>
    </p:spTree>
    <p:extLst>
      <p:ext uri="{BB962C8B-B14F-4D97-AF65-F5344CB8AC3E}">
        <p14:creationId xmlns:p14="http://schemas.microsoft.com/office/powerpoint/2010/main" val="3768783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altLang="en-US" smtClean="0"/>
          </a:p>
        </p:txBody>
      </p:sp>
      <p:sp>
        <p:nvSpPr>
          <p:cNvPr id="13315" name="Rectangle 3"/>
          <p:cNvSpPr>
            <a:spLocks noGrp="1" noChangeArrowheads="1"/>
          </p:cNvSpPr>
          <p:nvPr>
            <p:ph type="body" idx="1"/>
          </p:nvPr>
        </p:nvSpPr>
        <p:spPr>
          <a:xfrm>
            <a:off x="1981200" y="304800"/>
            <a:ext cx="8229600" cy="5791200"/>
          </a:xfrm>
        </p:spPr>
        <p:txBody>
          <a:bodyPr/>
          <a:lstStyle/>
          <a:p>
            <a:pPr eaLnBrk="1" hangingPunct="1"/>
            <a:r>
              <a:rPr lang="en-US" altLang="en-US" smtClean="0"/>
              <a:t>A prospector pushes a 2030 kg mine cart with a force of 700. N. Find the acceleration of the  cart.</a:t>
            </a:r>
          </a:p>
          <a:p>
            <a:pPr eaLnBrk="1" hangingPunct="1"/>
            <a:r>
              <a:rPr lang="en-US" altLang="en-US" smtClean="0"/>
              <a:t>F = ma    a = 0.34 m/s</a:t>
            </a:r>
            <a:r>
              <a:rPr lang="en-US" altLang="en-US" baseline="30000" smtClean="0"/>
              <a:t>2</a:t>
            </a:r>
            <a:r>
              <a:rPr lang="en-US" altLang="en-US" smtClean="0"/>
              <a:t> </a:t>
            </a:r>
            <a:endParaRPr lang="en-US" altLang="en-US" baseline="30000" smtClean="0"/>
          </a:p>
        </p:txBody>
      </p:sp>
    </p:spTree>
    <p:extLst>
      <p:ext uri="{BB962C8B-B14F-4D97-AF65-F5344CB8AC3E}">
        <p14:creationId xmlns:p14="http://schemas.microsoft.com/office/powerpoint/2010/main" val="1718637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altLang="en-US" smtClean="0"/>
          </a:p>
        </p:txBody>
      </p:sp>
      <p:sp>
        <p:nvSpPr>
          <p:cNvPr id="14339" name="Rectangle 3"/>
          <p:cNvSpPr>
            <a:spLocks noGrp="1" noChangeArrowheads="1"/>
          </p:cNvSpPr>
          <p:nvPr>
            <p:ph type="body" idx="1"/>
          </p:nvPr>
        </p:nvSpPr>
        <p:spPr>
          <a:xfrm>
            <a:off x="1981200" y="304800"/>
            <a:ext cx="8229600" cy="5791200"/>
          </a:xfrm>
        </p:spPr>
        <p:txBody>
          <a:bodyPr/>
          <a:lstStyle/>
          <a:p>
            <a:pPr eaLnBrk="1" hangingPunct="1"/>
            <a:r>
              <a:rPr lang="en-US" altLang="en-US" smtClean="0"/>
              <a:t>When the acceleration experienced by the object is that of gravity, then the Force is given a special name, Weight. </a:t>
            </a:r>
          </a:p>
          <a:p>
            <a:pPr eaLnBrk="1" hangingPunct="1"/>
            <a:r>
              <a:rPr lang="en-US" altLang="en-US" smtClean="0"/>
              <a:t>F</a:t>
            </a:r>
            <a:r>
              <a:rPr lang="en-US" altLang="en-US" baseline="-25000" smtClean="0"/>
              <a:t>w</a:t>
            </a:r>
            <a:r>
              <a:rPr lang="en-US" altLang="en-US" smtClean="0"/>
              <a:t> = (m)(g)</a:t>
            </a:r>
          </a:p>
          <a:p>
            <a:pPr eaLnBrk="1" hangingPunct="1"/>
            <a:r>
              <a:rPr lang="en-US" altLang="en-US" smtClean="0"/>
              <a:t>If a car has a weight of 2200N, what is its mass. </a:t>
            </a:r>
          </a:p>
          <a:p>
            <a:pPr eaLnBrk="1" hangingPunct="1"/>
            <a:r>
              <a:rPr lang="en-US" altLang="en-US" smtClean="0"/>
              <a:t>F</a:t>
            </a:r>
            <a:r>
              <a:rPr lang="en-US" altLang="en-US" baseline="-25000" smtClean="0"/>
              <a:t>w</a:t>
            </a:r>
            <a:r>
              <a:rPr lang="en-US" altLang="en-US" smtClean="0"/>
              <a:t> = (m)(g)</a:t>
            </a:r>
          </a:p>
          <a:p>
            <a:pPr eaLnBrk="1" hangingPunct="1"/>
            <a:r>
              <a:rPr lang="en-US" altLang="en-US" u="sng" smtClean="0"/>
              <a:t>2200 N</a:t>
            </a:r>
            <a:r>
              <a:rPr lang="en-US" altLang="en-US" smtClean="0"/>
              <a:t> =  m    =   224 kg</a:t>
            </a:r>
          </a:p>
          <a:p>
            <a:pPr eaLnBrk="1" hangingPunct="1">
              <a:buFontTx/>
              <a:buNone/>
            </a:pPr>
            <a:r>
              <a:rPr lang="en-US" altLang="en-US" smtClean="0"/>
              <a:t>	9.8m/s</a:t>
            </a:r>
            <a:r>
              <a:rPr lang="en-US" altLang="en-US" baseline="30000" smtClean="0"/>
              <a:t>2</a:t>
            </a:r>
            <a:endParaRPr lang="en-US" altLang="en-US" smtClean="0"/>
          </a:p>
        </p:txBody>
      </p:sp>
    </p:spTree>
    <p:extLst>
      <p:ext uri="{BB962C8B-B14F-4D97-AF65-F5344CB8AC3E}">
        <p14:creationId xmlns:p14="http://schemas.microsoft.com/office/powerpoint/2010/main" val="2703815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altLang="en-US" smtClean="0"/>
          </a:p>
        </p:txBody>
      </p:sp>
      <p:sp>
        <p:nvSpPr>
          <p:cNvPr id="15363" name="Rectangle 3"/>
          <p:cNvSpPr>
            <a:spLocks noGrp="1" noChangeArrowheads="1"/>
          </p:cNvSpPr>
          <p:nvPr>
            <p:ph type="body" idx="1"/>
          </p:nvPr>
        </p:nvSpPr>
        <p:spPr>
          <a:xfrm>
            <a:off x="1981200" y="457200"/>
            <a:ext cx="8229600" cy="6172200"/>
          </a:xfrm>
        </p:spPr>
        <p:txBody>
          <a:bodyPr/>
          <a:lstStyle/>
          <a:p>
            <a:pPr eaLnBrk="1" hangingPunct="1"/>
            <a:r>
              <a:rPr lang="en-US" altLang="en-US" smtClean="0"/>
              <a:t>Even an object sitting on the ground will have acceleration of gravity pulling it downward.  Because the object is motionless, not accelerating, there must be no Net Force acting upon it.  This means there must be an upward force opposing the acceleration due to gravity. This is an example of Newton’s Third Law- for every action there is an equal and opposite reaction. When the object pushes on the ground, the ground pushes back with the same force. </a:t>
            </a:r>
          </a:p>
        </p:txBody>
      </p:sp>
    </p:spTree>
    <p:extLst>
      <p:ext uri="{BB962C8B-B14F-4D97-AF65-F5344CB8AC3E}">
        <p14:creationId xmlns:p14="http://schemas.microsoft.com/office/powerpoint/2010/main" val="777133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title"/>
          </p:nvPr>
        </p:nvSpPr>
        <p:spPr/>
        <p:txBody>
          <a:bodyPr/>
          <a:lstStyle/>
          <a:p>
            <a:pPr eaLnBrk="1" hangingPunct="1"/>
            <a:endParaRPr lang="en-US" altLang="en-US" smtClean="0"/>
          </a:p>
        </p:txBody>
      </p:sp>
      <p:sp>
        <p:nvSpPr>
          <p:cNvPr id="16387" name="Rectangle 3"/>
          <p:cNvSpPr>
            <a:spLocks noGrp="1" noChangeArrowheads="1"/>
          </p:cNvSpPr>
          <p:nvPr>
            <p:ph type="body" sz="half" idx="1"/>
          </p:nvPr>
        </p:nvSpPr>
        <p:spPr/>
        <p:txBody>
          <a:bodyPr/>
          <a:lstStyle/>
          <a:p>
            <a:pPr eaLnBrk="1" hangingPunct="1"/>
            <a:r>
              <a:rPr lang="en-US" altLang="en-US" sz="2800"/>
              <a:t>This opposing force is called the Normal force and it will act perpendicular to the surface on which the object rests. </a:t>
            </a:r>
          </a:p>
          <a:p>
            <a:pPr eaLnBrk="1" hangingPunct="1"/>
            <a:r>
              <a:rPr lang="en-US" altLang="en-US" sz="2800"/>
              <a:t> </a:t>
            </a:r>
          </a:p>
          <a:p>
            <a:pPr eaLnBrk="1" hangingPunct="1"/>
            <a:endParaRPr lang="en-US" altLang="en-US" sz="2800"/>
          </a:p>
        </p:txBody>
      </p:sp>
      <p:graphicFrame>
        <p:nvGraphicFramePr>
          <p:cNvPr id="16388" name="Object 7"/>
          <p:cNvGraphicFramePr>
            <a:graphicFrameLocks noChangeAspect="1"/>
          </p:cNvGraphicFramePr>
          <p:nvPr>
            <p:ph sz="half" idx="2"/>
          </p:nvPr>
        </p:nvGraphicFramePr>
        <p:xfrm>
          <a:off x="5943600" y="2133600"/>
          <a:ext cx="4419600" cy="3200400"/>
        </p:xfrm>
        <a:graphic>
          <a:graphicData uri="http://schemas.openxmlformats.org/presentationml/2006/ole">
            <mc:AlternateContent xmlns:mc="http://schemas.openxmlformats.org/markup-compatibility/2006">
              <mc:Choice xmlns:v="urn:schemas-microsoft-com:vml" Requires="v">
                <p:oleObj spid="_x0000_s1026" name="Image" r:id="rId3" imgW="7228571" imgH="3610479" progId="PhotoDeluxeBusiness.Image.1">
                  <p:embed/>
                </p:oleObj>
              </mc:Choice>
              <mc:Fallback>
                <p:oleObj name="Image" r:id="rId3" imgW="7228571" imgH="3610479" progId="PhotoDeluxeBusiness.Image.1">
                  <p:embed/>
                  <p:pic>
                    <p:nvPicPr>
                      <p:cNvPr id="1638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133600"/>
                        <a:ext cx="441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33257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smtClean="0"/>
          </a:p>
        </p:txBody>
      </p:sp>
      <p:sp>
        <p:nvSpPr>
          <p:cNvPr id="17411" name="Rectangle 3"/>
          <p:cNvSpPr>
            <a:spLocks noGrp="1" noChangeArrowheads="1"/>
          </p:cNvSpPr>
          <p:nvPr>
            <p:ph type="body" idx="1"/>
          </p:nvPr>
        </p:nvSpPr>
        <p:spPr>
          <a:xfrm>
            <a:off x="1981200" y="381000"/>
            <a:ext cx="8229600" cy="5715000"/>
          </a:xfrm>
        </p:spPr>
        <p:txBody>
          <a:bodyPr/>
          <a:lstStyle/>
          <a:p>
            <a:pPr eaLnBrk="1" hangingPunct="1"/>
            <a:r>
              <a:rPr lang="en-US" altLang="en-US" smtClean="0"/>
              <a:t>When pushing or pulling, we must often resolve applied forces into components to find the part of the force that is actually being applied to an object to cause acceleration. </a:t>
            </a:r>
          </a:p>
          <a:p>
            <a:pPr eaLnBrk="1" hangingPunct="1"/>
            <a:r>
              <a:rPr lang="en-US" altLang="en-US" smtClean="0"/>
              <a:t>A rope is attached to a 25 kg cart.  If the rope is pulled with a force of 100 N at an angle of 35° above the horizontal, what is the acceleration of the cart. </a:t>
            </a:r>
          </a:p>
        </p:txBody>
      </p:sp>
    </p:spTree>
    <p:extLst>
      <p:ext uri="{BB962C8B-B14F-4D97-AF65-F5344CB8AC3E}">
        <p14:creationId xmlns:p14="http://schemas.microsoft.com/office/powerpoint/2010/main" val="1346937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endParaRPr lang="en-US" altLang="en-US" smtClean="0"/>
          </a:p>
        </p:txBody>
      </p:sp>
      <p:graphicFrame>
        <p:nvGraphicFramePr>
          <p:cNvPr id="18435" name="Object 3"/>
          <p:cNvGraphicFramePr>
            <a:graphicFrameLocks noChangeAspect="1"/>
          </p:cNvGraphicFramePr>
          <p:nvPr>
            <p:ph idx="1"/>
          </p:nvPr>
        </p:nvGraphicFramePr>
        <p:xfrm>
          <a:off x="1981200" y="1649413"/>
          <a:ext cx="8229600" cy="4425950"/>
        </p:xfrm>
        <a:graphic>
          <a:graphicData uri="http://schemas.openxmlformats.org/presentationml/2006/ole">
            <mc:AlternateContent xmlns:mc="http://schemas.openxmlformats.org/markup-compatibility/2006">
              <mc:Choice xmlns:v="urn:schemas-microsoft-com:vml" Requires="v">
                <p:oleObj spid="_x0000_s2050" name="Image" r:id="rId3" imgW="9019048" imgH="4409524" progId="PhotoDeluxeBusiness.Image.1">
                  <p:embed/>
                </p:oleObj>
              </mc:Choice>
              <mc:Fallback>
                <p:oleObj name="Image" r:id="rId3" imgW="9019048" imgH="4409524" progId="PhotoDeluxeBusiness.Image.1">
                  <p:embed/>
                  <p:pic>
                    <p:nvPicPr>
                      <p:cNvPr id="1843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49413"/>
                        <a:ext cx="8229600" cy="442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19481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800" y="2130426"/>
            <a:ext cx="7772400" cy="1470025"/>
          </a:xfrm>
        </p:spPr>
        <p:txBody>
          <a:bodyPr anchor="ctr"/>
          <a:lstStyle/>
          <a:p>
            <a:pPr eaLnBrk="1" hangingPunct="1"/>
            <a:r>
              <a:rPr lang="en-US" altLang="en-US" sz="4400"/>
              <a:t>Forces and Newton’s Laws of </a:t>
            </a:r>
            <a:br>
              <a:rPr lang="en-US" altLang="en-US" sz="4400"/>
            </a:br>
            <a:r>
              <a:rPr lang="en-US" altLang="en-US" sz="4400"/>
              <a:t>Motion</a:t>
            </a:r>
          </a:p>
        </p:txBody>
      </p:sp>
      <p:sp>
        <p:nvSpPr>
          <p:cNvPr id="3075" name="Rectangle 3"/>
          <p:cNvSpPr>
            <a:spLocks noGrp="1" noChangeArrowheads="1"/>
          </p:cNvSpPr>
          <p:nvPr>
            <p:ph type="subTitle" idx="1"/>
          </p:nvPr>
        </p:nvSpPr>
        <p:spPr>
          <a:xfrm>
            <a:off x="2895600" y="3886200"/>
            <a:ext cx="6400800" cy="1752600"/>
          </a:xfrm>
        </p:spPr>
        <p:txBody>
          <a:bodyPr/>
          <a:lstStyle/>
          <a:p>
            <a:pPr eaLnBrk="1" hangingPunct="1"/>
            <a:r>
              <a:rPr lang="en-US" altLang="en-US" sz="3200"/>
              <a:t>How Pushes and Pulls Affect Motion</a:t>
            </a:r>
          </a:p>
        </p:txBody>
      </p:sp>
    </p:spTree>
    <p:extLst>
      <p:ext uri="{BB962C8B-B14F-4D97-AF65-F5344CB8AC3E}">
        <p14:creationId xmlns:p14="http://schemas.microsoft.com/office/powerpoint/2010/main" val="329955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The Principia</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mtClean="0"/>
              <a:t>In 1687 Isaac Newton published a large body of knowledge in which several laws are set forth. Some of these laws govern an area that has come to be known as classical mechanics or Newtonian mechanics.  The laws governing mechanics have been steadfastly true for 300+ years for all bodies except atomic particles.   </a:t>
            </a:r>
          </a:p>
        </p:txBody>
      </p:sp>
    </p:spTree>
    <p:extLst>
      <p:ext uri="{BB962C8B-B14F-4D97-AF65-F5344CB8AC3E}">
        <p14:creationId xmlns:p14="http://schemas.microsoft.com/office/powerpoint/2010/main" val="23576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altLang="en-US" smtClean="0"/>
          </a:p>
        </p:txBody>
      </p:sp>
      <p:sp>
        <p:nvSpPr>
          <p:cNvPr id="5123" name="Rectangle 3"/>
          <p:cNvSpPr>
            <a:spLocks noGrp="1" noChangeArrowheads="1"/>
          </p:cNvSpPr>
          <p:nvPr>
            <p:ph type="body" idx="1"/>
          </p:nvPr>
        </p:nvSpPr>
        <p:spPr>
          <a:xfrm>
            <a:off x="1981200" y="228600"/>
            <a:ext cx="8229600" cy="6629400"/>
          </a:xfrm>
        </p:spPr>
        <p:txBody>
          <a:bodyPr/>
          <a:lstStyle/>
          <a:p>
            <a:pPr eaLnBrk="1" hangingPunct="1"/>
            <a:r>
              <a:rPr lang="en-US" altLang="en-US" smtClean="0"/>
              <a:t>Newton’s first area of observation was the orbits of planets around the sun. He was able to mathematically establish that the sun must attract the planets with a relationship:</a:t>
            </a:r>
          </a:p>
          <a:p>
            <a:pPr eaLnBrk="1" hangingPunct="1"/>
            <a:r>
              <a:rPr lang="en-US" altLang="en-US" smtClean="0"/>
              <a:t>F</a:t>
            </a:r>
            <a:r>
              <a:rPr lang="en-US" altLang="en-US" baseline="-25000" smtClean="0"/>
              <a:t>attraction</a:t>
            </a:r>
            <a:r>
              <a:rPr lang="en-US" altLang="en-US" smtClean="0"/>
              <a:t> is proportional to  1/r</a:t>
            </a:r>
            <a:r>
              <a:rPr lang="en-US" altLang="en-US" baseline="30000" smtClean="0"/>
              <a:t>2</a:t>
            </a:r>
            <a:r>
              <a:rPr lang="en-US" altLang="en-US" smtClean="0"/>
              <a:t>. where r is the distance between the sun and a planet.  There are many relationships that are based upon this inverse Squared relationship. One offshoot of this is the Universal Law of Gravitation, which governs the attractive forces of two bodies in space.</a:t>
            </a:r>
          </a:p>
          <a:p>
            <a:pPr eaLnBrk="1" hangingPunct="1">
              <a:buFontTx/>
              <a:buNone/>
            </a:pPr>
            <a:endParaRPr lang="en-US" altLang="en-US" smtClean="0"/>
          </a:p>
        </p:txBody>
      </p:sp>
    </p:spTree>
    <p:extLst>
      <p:ext uri="{BB962C8B-B14F-4D97-AF65-F5344CB8AC3E}">
        <p14:creationId xmlns:p14="http://schemas.microsoft.com/office/powerpoint/2010/main" val="481805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smtClean="0"/>
          </a:p>
        </p:txBody>
      </p:sp>
      <p:sp>
        <p:nvSpPr>
          <p:cNvPr id="6147" name="Rectangle 3"/>
          <p:cNvSpPr>
            <a:spLocks noGrp="1" noChangeArrowheads="1"/>
          </p:cNvSpPr>
          <p:nvPr>
            <p:ph type="body" idx="1"/>
          </p:nvPr>
        </p:nvSpPr>
        <p:spPr>
          <a:xfrm>
            <a:off x="1981200" y="304800"/>
            <a:ext cx="8229600" cy="5791200"/>
          </a:xfrm>
        </p:spPr>
        <p:txBody>
          <a:bodyPr/>
          <a:lstStyle/>
          <a:p>
            <a:pPr eaLnBrk="1" hangingPunct="1"/>
            <a:r>
              <a:rPr lang="en-US" altLang="en-US" smtClean="0"/>
              <a:t>Newton was able to determine that the attractive force between two bodies was equal to the product of their masses divided by the square of the distances between their centers, all multiplied by some constant </a:t>
            </a:r>
          </a:p>
          <a:p>
            <a:pPr eaLnBrk="1" hangingPunct="1"/>
            <a:r>
              <a:rPr lang="en-US" altLang="en-US" smtClean="0"/>
              <a:t>F = G </a:t>
            </a:r>
            <a:r>
              <a:rPr lang="en-US" altLang="en-US" u="sng" smtClean="0"/>
              <a:t>m</a:t>
            </a:r>
            <a:r>
              <a:rPr lang="en-US" altLang="en-US" u="sng" baseline="-25000" smtClean="0"/>
              <a:t>1</a:t>
            </a:r>
            <a:r>
              <a:rPr lang="en-US" altLang="en-US" u="sng" smtClean="0"/>
              <a:t>m</a:t>
            </a:r>
            <a:r>
              <a:rPr lang="en-US" altLang="en-US" u="sng" baseline="-25000" smtClean="0"/>
              <a:t>2</a:t>
            </a:r>
            <a:endParaRPr lang="en-US" altLang="en-US" u="sng" smtClean="0"/>
          </a:p>
          <a:p>
            <a:pPr eaLnBrk="1" hangingPunct="1">
              <a:buFontTx/>
              <a:buNone/>
            </a:pPr>
            <a:r>
              <a:rPr lang="en-US" altLang="en-US" smtClean="0"/>
              <a:t>               r</a:t>
            </a:r>
            <a:r>
              <a:rPr lang="en-US" altLang="en-US" baseline="30000" smtClean="0"/>
              <a:t>2</a:t>
            </a:r>
            <a:endParaRPr lang="en-US" altLang="en-US" smtClean="0"/>
          </a:p>
          <a:p>
            <a:pPr eaLnBrk="1" hangingPunct="1">
              <a:buFontTx/>
              <a:buNone/>
            </a:pPr>
            <a:r>
              <a:rPr lang="en-US" altLang="en-US" smtClean="0"/>
              <a:t>This is among many postulates and laws put forth in the Principia.</a:t>
            </a:r>
          </a:p>
        </p:txBody>
      </p:sp>
    </p:spTree>
    <p:extLst>
      <p:ext uri="{BB962C8B-B14F-4D97-AF65-F5344CB8AC3E}">
        <p14:creationId xmlns:p14="http://schemas.microsoft.com/office/powerpoint/2010/main" val="2038817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altLang="en-US" smtClean="0"/>
          </a:p>
        </p:txBody>
      </p:sp>
      <p:sp>
        <p:nvSpPr>
          <p:cNvPr id="7171" name="Rectangle 3"/>
          <p:cNvSpPr>
            <a:spLocks noGrp="1" noChangeArrowheads="1"/>
          </p:cNvSpPr>
          <p:nvPr>
            <p:ph type="body" idx="1"/>
          </p:nvPr>
        </p:nvSpPr>
        <p:spPr>
          <a:xfrm>
            <a:off x="1981200" y="1676400"/>
            <a:ext cx="8229600" cy="4419600"/>
          </a:xfrm>
        </p:spPr>
        <p:txBody>
          <a:bodyPr/>
          <a:lstStyle/>
          <a:p>
            <a:pPr eaLnBrk="1" hangingPunct="1"/>
            <a:r>
              <a:rPr lang="en-US" altLang="en-US" smtClean="0"/>
              <a:t>For us, there is really only one part of the Principia which is of concern.  Newton’s Laws of motion cover how objects behave when in motion.  Newton’s ideas helped to shape the Age of Enlightenment and his thoughts on mechanics are the foundation of introductory physics studies worldwide.</a:t>
            </a:r>
          </a:p>
        </p:txBody>
      </p:sp>
    </p:spTree>
    <p:extLst>
      <p:ext uri="{BB962C8B-B14F-4D97-AF65-F5344CB8AC3E}">
        <p14:creationId xmlns:p14="http://schemas.microsoft.com/office/powerpoint/2010/main" val="1610558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Forces</a:t>
            </a:r>
          </a:p>
        </p:txBody>
      </p:sp>
      <p:sp>
        <p:nvSpPr>
          <p:cNvPr id="8195" name="Rectangle 3"/>
          <p:cNvSpPr>
            <a:spLocks noGrp="1" noChangeArrowheads="1"/>
          </p:cNvSpPr>
          <p:nvPr>
            <p:ph type="body" idx="1"/>
          </p:nvPr>
        </p:nvSpPr>
        <p:spPr>
          <a:xfrm>
            <a:off x="1981200" y="1981200"/>
            <a:ext cx="8229600" cy="4876800"/>
          </a:xfrm>
        </p:spPr>
        <p:txBody>
          <a:bodyPr/>
          <a:lstStyle/>
          <a:p>
            <a:pPr eaLnBrk="1" hangingPunct="1"/>
            <a:r>
              <a:rPr lang="en-US" altLang="en-US" smtClean="0"/>
              <a:t>Commonly, a force is a push or a pull. Falling objects are “pulled” by gravity.  Forces, however, do not always cause motion. (A book sitting on a table).  </a:t>
            </a:r>
          </a:p>
          <a:p>
            <a:pPr eaLnBrk="1" hangingPunct="1"/>
            <a:r>
              <a:rPr lang="en-US" altLang="en-US" smtClean="0"/>
              <a:t>Forces have magnitude and direction and are therefore vector quantities.  The </a:t>
            </a:r>
            <a:r>
              <a:rPr lang="en-US" altLang="en-US" u="sng" smtClean="0"/>
              <a:t>Net Force</a:t>
            </a:r>
            <a:r>
              <a:rPr lang="en-US" altLang="en-US" smtClean="0"/>
              <a:t> is the vector sum of all forces acting on an object </a:t>
            </a:r>
            <a:r>
              <a:rPr lang="en-US" altLang="en-US" i="1" smtClean="0"/>
              <a:t>simultaneously. </a:t>
            </a:r>
            <a:r>
              <a:rPr lang="en-US" altLang="en-US" smtClean="0"/>
              <a:t>It is also called the resultant force.</a:t>
            </a:r>
            <a:endParaRPr lang="en-US" altLang="en-US" i="1" smtClean="0"/>
          </a:p>
        </p:txBody>
      </p:sp>
    </p:spTree>
    <p:extLst>
      <p:ext uri="{BB962C8B-B14F-4D97-AF65-F5344CB8AC3E}">
        <p14:creationId xmlns:p14="http://schemas.microsoft.com/office/powerpoint/2010/main" val="4152425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US" altLang="en-US" smtClean="0"/>
          </a:p>
        </p:txBody>
      </p:sp>
      <p:sp>
        <p:nvSpPr>
          <p:cNvPr id="9219" name="Rectangle 3"/>
          <p:cNvSpPr>
            <a:spLocks noGrp="1" noChangeArrowheads="1"/>
          </p:cNvSpPr>
          <p:nvPr>
            <p:ph type="body" idx="1"/>
          </p:nvPr>
        </p:nvSpPr>
        <p:spPr>
          <a:xfrm>
            <a:off x="1981200" y="228600"/>
            <a:ext cx="8229600" cy="6629400"/>
          </a:xfrm>
        </p:spPr>
        <p:txBody>
          <a:bodyPr/>
          <a:lstStyle/>
          <a:p>
            <a:pPr eaLnBrk="1" hangingPunct="1">
              <a:lnSpc>
                <a:spcPct val="90000"/>
              </a:lnSpc>
            </a:pPr>
            <a:r>
              <a:rPr lang="en-US" altLang="en-US" smtClean="0"/>
              <a:t>Forces are usually measured by use of a spring scale which is really the calibrated stretch of a spring.  While the most common forces are of this variety, contact forces, they are not forces that are termed </a:t>
            </a:r>
            <a:r>
              <a:rPr lang="en-US" altLang="en-US" u="sng" smtClean="0"/>
              <a:t>Fundamental.</a:t>
            </a:r>
            <a:r>
              <a:rPr lang="en-US" altLang="en-US" smtClean="0"/>
              <a:t>  Fundamental forces are “action at a distance” forces.  There are four fundamental forces. </a:t>
            </a:r>
          </a:p>
          <a:p>
            <a:pPr eaLnBrk="1" hangingPunct="1">
              <a:lnSpc>
                <a:spcPct val="90000"/>
              </a:lnSpc>
              <a:buFontTx/>
              <a:buNone/>
            </a:pPr>
            <a:r>
              <a:rPr lang="en-US" altLang="en-US" smtClean="0"/>
              <a:t>Gravitational</a:t>
            </a:r>
          </a:p>
          <a:p>
            <a:pPr eaLnBrk="1" hangingPunct="1">
              <a:lnSpc>
                <a:spcPct val="90000"/>
              </a:lnSpc>
              <a:buFontTx/>
              <a:buNone/>
            </a:pPr>
            <a:r>
              <a:rPr lang="en-US" altLang="en-US" smtClean="0"/>
              <a:t>Electromagnetic (static electricity, ionic bonds</a:t>
            </a:r>
          </a:p>
          <a:p>
            <a:pPr eaLnBrk="1" hangingPunct="1">
              <a:lnSpc>
                <a:spcPct val="90000"/>
              </a:lnSpc>
            </a:pPr>
            <a:r>
              <a:rPr lang="en-US" altLang="en-US" smtClean="0"/>
              <a:t>Strong Force- holds nuclei together</a:t>
            </a:r>
          </a:p>
          <a:p>
            <a:pPr eaLnBrk="1" hangingPunct="1">
              <a:lnSpc>
                <a:spcPct val="90000"/>
              </a:lnSpc>
            </a:pPr>
            <a:r>
              <a:rPr lang="en-US" altLang="en-US" smtClean="0"/>
              <a:t>Weak force</a:t>
            </a:r>
          </a:p>
        </p:txBody>
      </p:sp>
    </p:spTree>
    <p:extLst>
      <p:ext uri="{BB962C8B-B14F-4D97-AF65-F5344CB8AC3E}">
        <p14:creationId xmlns:p14="http://schemas.microsoft.com/office/powerpoint/2010/main" val="364504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Inertia and Newton’s First Law</a:t>
            </a:r>
          </a:p>
        </p:txBody>
      </p:sp>
      <p:sp>
        <p:nvSpPr>
          <p:cNvPr id="10243" name="Rectangle 3"/>
          <p:cNvSpPr>
            <a:spLocks noGrp="1" noChangeArrowheads="1"/>
          </p:cNvSpPr>
          <p:nvPr>
            <p:ph type="body" idx="1"/>
          </p:nvPr>
        </p:nvSpPr>
        <p:spPr>
          <a:xfrm>
            <a:off x="1981200" y="1981200"/>
            <a:ext cx="8229600" cy="4648200"/>
          </a:xfrm>
        </p:spPr>
        <p:txBody>
          <a:bodyPr/>
          <a:lstStyle/>
          <a:p>
            <a:pPr eaLnBrk="1" hangingPunct="1">
              <a:lnSpc>
                <a:spcPct val="90000"/>
              </a:lnSpc>
            </a:pPr>
            <a:r>
              <a:rPr lang="en-US" altLang="en-US" smtClean="0"/>
              <a:t>Inertia is a property of matter that resists changes in motion.  More massive objects have more inertia; they are harder to start moving as well as harder to stop moving.</a:t>
            </a:r>
          </a:p>
          <a:p>
            <a:pPr eaLnBrk="1" hangingPunct="1">
              <a:lnSpc>
                <a:spcPct val="90000"/>
              </a:lnSpc>
            </a:pPr>
            <a:r>
              <a:rPr lang="en-US" altLang="en-US" smtClean="0"/>
              <a:t>The Law-  “ A body has a constant velocity unless there is a net force acting upon it.”</a:t>
            </a:r>
          </a:p>
          <a:p>
            <a:pPr eaLnBrk="1" hangingPunct="1">
              <a:lnSpc>
                <a:spcPct val="90000"/>
              </a:lnSpc>
              <a:buFontTx/>
              <a:buNone/>
            </a:pPr>
            <a:r>
              <a:rPr lang="en-US" altLang="en-US" smtClean="0"/>
              <a:t>Also stated: A body in motion tends to stay in motion while a body at rest tends to stay at rest.</a:t>
            </a:r>
          </a:p>
        </p:txBody>
      </p:sp>
    </p:spTree>
    <p:extLst>
      <p:ext uri="{BB962C8B-B14F-4D97-AF65-F5344CB8AC3E}">
        <p14:creationId xmlns:p14="http://schemas.microsoft.com/office/powerpoint/2010/main" val="1654328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849</Words>
  <Application>Microsoft Office PowerPoint</Application>
  <PresentationFormat>Widescreen</PresentationFormat>
  <Paragraphs>45</Paragraphs>
  <Slides>17</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Office Theme</vt:lpstr>
      <vt:lpstr>Default Design</vt:lpstr>
      <vt:lpstr>Adobe PhotoDeluxe Business Edition Image</vt:lpstr>
      <vt:lpstr>PowerPoint Presentation</vt:lpstr>
      <vt:lpstr>Forces and Newton’s Laws of  Motion</vt:lpstr>
      <vt:lpstr>The Principia</vt:lpstr>
      <vt:lpstr>PowerPoint Presentation</vt:lpstr>
      <vt:lpstr>PowerPoint Presentation</vt:lpstr>
      <vt:lpstr>PowerPoint Presentation</vt:lpstr>
      <vt:lpstr>Forces</vt:lpstr>
      <vt:lpstr>PowerPoint Presentation</vt:lpstr>
      <vt:lpstr>Inertia and Newton’s First Law</vt:lpstr>
      <vt:lpstr>Newton’s Second Law- Momentum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Pfaff</dc:creator>
  <cp:lastModifiedBy>Carl Pfaff</cp:lastModifiedBy>
  <cp:revision>1</cp:revision>
  <dcterms:created xsi:type="dcterms:W3CDTF">2018-10-19T13:11:39Z</dcterms:created>
  <dcterms:modified xsi:type="dcterms:W3CDTF">2018-10-19T13:12:15Z</dcterms:modified>
</cp:coreProperties>
</file>