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4" r:id="rId6"/>
    <p:sldId id="260" r:id="rId7"/>
    <p:sldId id="262" r:id="rId8"/>
    <p:sldId id="261" r:id="rId9"/>
    <p:sldId id="265" r:id="rId10"/>
    <p:sldId id="263"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124128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DC86E8-4A8E-4323-93B1-B3B547F1FB2F}"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77733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2176564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75584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33940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332696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2620130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610422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2623225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247486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19649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DC86E8-4A8E-4323-93B1-B3B547F1FB2F}"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83389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DC86E8-4A8E-4323-93B1-B3B547F1FB2F}" type="datetimeFigureOut">
              <a:rPr lang="en-US" smtClean="0"/>
              <a:t>9/7/2017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44714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97578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83093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9DC86E8-4A8E-4323-93B1-B3B547F1FB2F}" type="datetimeFigureOut">
              <a:rPr lang="en-US" smtClean="0"/>
              <a:t>9/7/2017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301835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DC86E8-4A8E-4323-93B1-B3B547F1FB2F}" type="datetimeFigureOut">
              <a:rPr lang="en-US" smtClean="0"/>
              <a:t>9/7/2017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53747-E675-4F68-A031-70E61053EC40}" type="slidenum">
              <a:rPr lang="en-US" smtClean="0"/>
              <a:t>‹#›</a:t>
            </a:fld>
            <a:endParaRPr lang="en-US"/>
          </a:p>
        </p:txBody>
      </p:sp>
    </p:spTree>
    <p:extLst>
      <p:ext uri="{BB962C8B-B14F-4D97-AF65-F5344CB8AC3E}">
        <p14:creationId xmlns:p14="http://schemas.microsoft.com/office/powerpoint/2010/main" val="177100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DC86E8-4A8E-4323-93B1-B3B547F1FB2F}" type="datetimeFigureOut">
              <a:rPr lang="en-US" smtClean="0"/>
              <a:t>9/7/2017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C653747-E675-4F68-A031-70E61053EC40}" type="slidenum">
              <a:rPr lang="en-US" smtClean="0"/>
              <a:t>‹#›</a:t>
            </a:fld>
            <a:endParaRPr lang="en-US"/>
          </a:p>
        </p:txBody>
      </p:sp>
    </p:spTree>
    <p:extLst>
      <p:ext uri="{BB962C8B-B14F-4D97-AF65-F5344CB8AC3E}">
        <p14:creationId xmlns:p14="http://schemas.microsoft.com/office/powerpoint/2010/main" val="16920951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oblemsphysics.com/mechanics/projectile/projectile_problems.html" TargetMode="External"/><Relationship Id="rId2" Type="http://schemas.openxmlformats.org/officeDocument/2006/relationships/hyperlink" Target="https://www.youtube.com/watch?v=XDIvbf9jVLU" TargetMode="External"/><Relationship Id="rId1" Type="http://schemas.openxmlformats.org/officeDocument/2006/relationships/slideLayout" Target="../slideLayouts/slideLayout2.xml"/><Relationship Id="rId4" Type="http://schemas.openxmlformats.org/officeDocument/2006/relationships/hyperlink" Target="http://www.softschools.com/formulas/physics/horizontal_range_formula/154/"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phet.colorado.edu/sims/html/projectile-motion/latest/projectile-motion_en.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hysicsclassroom.com/class/newtlaws/Lesson-3/The-Big-Misconcep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khanacademy.org/science/physics/two-dimensional-motion/two-dimensional-projectile-mot/a/what-is-2d-projectile-motion" TargetMode="External"/><Relationship Id="rId7" Type="http://schemas.openxmlformats.org/officeDocument/2006/relationships/hyperlink" Target="https://smartsite.ucdavis.edu/access/content/user/00002774/Sears-Coleman%20Text/Text/C1-5/3-4.html" TargetMode="External"/><Relationship Id="rId2" Type="http://schemas.openxmlformats.org/officeDocument/2006/relationships/hyperlink" Target="http://www.physicsclassroom.com/" TargetMode="External"/><Relationship Id="rId1" Type="http://schemas.openxmlformats.org/officeDocument/2006/relationships/slideLayout" Target="../slideLayouts/slideLayout2.xml"/><Relationship Id="rId6" Type="http://schemas.openxmlformats.org/officeDocument/2006/relationships/hyperlink" Target="https://science360.gov/obj/tkn-video/fc729ef0-22ee-4f61-bb2a-b6c07685fb02/science-nfl-football-projectile-motion-parabolas" TargetMode="External"/><Relationship Id="rId5" Type="http://schemas.openxmlformats.org/officeDocument/2006/relationships/hyperlink" Target="https://www.desmos.com/calculator/5aeepsky3w" TargetMode="External"/><Relationship Id="rId4" Type="http://schemas.openxmlformats.org/officeDocument/2006/relationships/hyperlink" Target="https://phet.colorado.edu/sims/projectile-motion/projectile-motion_en.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ntact_force" TargetMode="External"/><Relationship Id="rId7" Type="http://schemas.openxmlformats.org/officeDocument/2006/relationships/hyperlink" Target="https://en.wikipedia.org/wiki/Philosophi%C3%A6_Naturalis_Principia_Mathematica" TargetMode="External"/><Relationship Id="rId2" Type="http://schemas.openxmlformats.org/officeDocument/2006/relationships/hyperlink" Target="http://www.physicsclassroom.com/class/vectors/Lesson-2/What-is-a-Projectile" TargetMode="External"/><Relationship Id="rId1" Type="http://schemas.openxmlformats.org/officeDocument/2006/relationships/slideLayout" Target="../slideLayouts/slideLayout2.xml"/><Relationship Id="rId6" Type="http://schemas.openxmlformats.org/officeDocument/2006/relationships/hyperlink" Target="https://www.livescience.com/20296-isaac-newton.html" TargetMode="External"/><Relationship Id="rId5" Type="http://schemas.openxmlformats.org/officeDocument/2006/relationships/hyperlink" Target="http://hyperphysics.phy-astr.gsu.edu/hbase/Forces/funfor.html" TargetMode="External"/><Relationship Id="rId4" Type="http://schemas.openxmlformats.org/officeDocument/2006/relationships/hyperlink" Target="https://en.wikipedia.org/wiki/Action_at_a_distanc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T1ux9D7-O38" TargetMode="External"/><Relationship Id="rId2" Type="http://schemas.openxmlformats.org/officeDocument/2006/relationships/hyperlink" Target="http://www.physicsclassroom.com/class/newtlaws/Lesson-1/Newton-s-First-Law" TargetMode="External"/><Relationship Id="rId1" Type="http://schemas.openxmlformats.org/officeDocument/2006/relationships/slideLayout" Target="../slideLayouts/slideLayout2.xml"/><Relationship Id="rId4" Type="http://schemas.openxmlformats.org/officeDocument/2006/relationships/hyperlink" Target="http://www.physicsclassroom.com/class/newtlaws/Lesson-3/Newton-s-Second-La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zMF4CD7i3hg" TargetMode="External"/><Relationship Id="rId2" Type="http://schemas.openxmlformats.org/officeDocument/2006/relationships/hyperlink" Target="https://www.youtube.com/watch?v=2kCNjqpckMk" TargetMode="External"/><Relationship Id="rId1" Type="http://schemas.openxmlformats.org/officeDocument/2006/relationships/slideLayout" Target="../slideLayouts/slideLayout2.xml"/><Relationship Id="rId4" Type="http://schemas.openxmlformats.org/officeDocument/2006/relationships/hyperlink" Target="https://www.youtube.com/watch?v=0jGZnMf3rP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k5E-CrE1z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hanacademy.org/science/physics/forces-newtons-laws/newtons-laws-of-motion/a/what-is-newtons-third-la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Projectile Motion</a:t>
            </a:r>
            <a:br>
              <a:rPr lang="en-US" dirty="0" smtClean="0"/>
            </a:br>
            <a:r>
              <a:rPr lang="en-US" sz="1800" dirty="0" smtClean="0"/>
              <a:t>7</a:t>
            </a:r>
            <a:r>
              <a:rPr lang="en-US" sz="1800" baseline="30000" dirty="0" smtClean="0"/>
              <a:t>th</a:t>
            </a:r>
            <a:r>
              <a:rPr lang="en-US" sz="1800" dirty="0" smtClean="0"/>
              <a:t> Period: Joey Ramone, Angus Young, Joan Jett, Tammy Wynette</a:t>
            </a:r>
            <a:br>
              <a:rPr lang="en-US" sz="1800" dirty="0" smtClean="0"/>
            </a:br>
            <a:endParaRPr lang="en-US" dirty="0"/>
          </a:p>
        </p:txBody>
      </p:sp>
      <p:sp>
        <p:nvSpPr>
          <p:cNvPr id="3" name="Subtitle 2"/>
          <p:cNvSpPr>
            <a:spLocks noGrp="1"/>
          </p:cNvSpPr>
          <p:nvPr>
            <p:ph type="subTitle" idx="1"/>
          </p:nvPr>
        </p:nvSpPr>
        <p:spPr/>
        <p:txBody>
          <a:bodyPr/>
          <a:lstStyle/>
          <a:p>
            <a:pPr algn="ctr"/>
            <a:r>
              <a:rPr lang="en-US" dirty="0" smtClean="0"/>
              <a:t>The behavior of objects as they move in two dimensions</a:t>
            </a:r>
          </a:p>
          <a:p>
            <a:pPr algn="ctr"/>
            <a:endParaRPr lang="en-US" dirty="0"/>
          </a:p>
        </p:txBody>
      </p:sp>
    </p:spTree>
    <p:extLst>
      <p:ext uri="{BB962C8B-B14F-4D97-AF65-F5344CB8AC3E}">
        <p14:creationId xmlns:p14="http://schemas.microsoft.com/office/powerpoint/2010/main" val="3860932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56322"/>
          </a:xfrm>
        </p:spPr>
        <p:txBody>
          <a:bodyPr/>
          <a:lstStyle/>
          <a:p>
            <a:r>
              <a:rPr lang="en-US" dirty="0" smtClean="0"/>
              <a:t>Kinematics of projectiles</a:t>
            </a:r>
            <a:endParaRPr lang="en-US" dirty="0"/>
          </a:p>
        </p:txBody>
      </p:sp>
      <p:sp>
        <p:nvSpPr>
          <p:cNvPr id="3" name="Content Placeholder 2"/>
          <p:cNvSpPr>
            <a:spLocks noGrp="1"/>
          </p:cNvSpPr>
          <p:nvPr>
            <p:ph idx="1"/>
          </p:nvPr>
        </p:nvSpPr>
        <p:spPr>
          <a:xfrm>
            <a:off x="1103312" y="1310640"/>
            <a:ext cx="8946541" cy="4937759"/>
          </a:xfrm>
        </p:spPr>
        <p:txBody>
          <a:bodyPr>
            <a:normAutofit lnSpcReduction="10000"/>
          </a:bodyPr>
          <a:lstStyle/>
          <a:p>
            <a:r>
              <a:rPr lang="en-US" dirty="0" smtClean="0"/>
              <a:t>Solving projectile problems involves analyzing the vertical component and horizontal component separately.  As shown in the demonstrations earlier, the common quantity that ties the two dimensions together is time of flight.  The object fall for the time it takes to hit the ground, and it also moves horizontally for that same amount of time.  The most straightforward example of this would be to do some calculations for an object launched horizontally from a known height above the ground, </a:t>
            </a:r>
            <a:r>
              <a:rPr lang="en-US" dirty="0" smtClean="0">
                <a:hlinkClick r:id="rId2"/>
              </a:rPr>
              <a:t>as seen </a:t>
            </a:r>
            <a:r>
              <a:rPr lang="en-US" dirty="0" smtClean="0">
                <a:hlinkClick r:id="rId2"/>
              </a:rPr>
              <a:t>here</a:t>
            </a:r>
            <a:r>
              <a:rPr lang="en-US" dirty="0" smtClean="0"/>
              <a:t>, or </a:t>
            </a:r>
            <a:r>
              <a:rPr lang="en-US" dirty="0" smtClean="0">
                <a:hlinkClick r:id="rId3"/>
              </a:rPr>
              <a:t>explained here</a:t>
            </a:r>
            <a:r>
              <a:rPr lang="en-US" dirty="0" smtClean="0"/>
              <a:t>.</a:t>
            </a:r>
            <a:endParaRPr lang="en-US" dirty="0" smtClean="0"/>
          </a:p>
          <a:p>
            <a:r>
              <a:rPr lang="en-US" dirty="0" smtClean="0"/>
              <a:t>The common element of time can be used to transition between the horizontal and vertical directions to solve kinematics problems.  Introductory problems involve finding time of flight or fall based upon height, and then determining the </a:t>
            </a:r>
            <a:r>
              <a:rPr lang="en-US" dirty="0" smtClean="0">
                <a:hlinkClick r:id="rId4"/>
              </a:rPr>
              <a:t>Range</a:t>
            </a:r>
            <a:r>
              <a:rPr lang="en-US" dirty="0" smtClean="0"/>
              <a:t> of the projectile’s flight, or the distance it flies.  There is an elaborate equation that can be derived to calculate the range based upon initial velocity, launch angle above the horizontal and the acceleration, which would be something to look up when you need it rather than memorizing.  </a:t>
            </a:r>
          </a:p>
        </p:txBody>
      </p:sp>
    </p:spTree>
    <p:extLst>
      <p:ext uri="{BB962C8B-B14F-4D97-AF65-F5344CB8AC3E}">
        <p14:creationId xmlns:p14="http://schemas.microsoft.com/office/powerpoint/2010/main" val="3206855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about Range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Up to 45°, increased angles should increase range for any particular initial velocity.  Up to that angle, the horizontal component will be larger than the vertical component, so the object will be moving faster in the horizontal direction than it will in the vertical.  </a:t>
            </a:r>
          </a:p>
          <a:p>
            <a:r>
              <a:rPr lang="en-US" dirty="0" smtClean="0"/>
              <a:t>At equal angles above and below 45°, the Range will be the same, disregarding air resistance.</a:t>
            </a:r>
          </a:p>
          <a:p>
            <a:r>
              <a:rPr lang="en-US" dirty="0" smtClean="0"/>
              <a:t>At 50° and 40° the object will land in the same location, but will take longer to arrive at 50° than at 40° (The object at 50° will fly higher but with a shorter range while the object at 40° will fly more quickly but with a shorter flight time.  See </a:t>
            </a:r>
            <a:r>
              <a:rPr lang="en-US" dirty="0" smtClean="0">
                <a:hlinkClick r:id="rId2"/>
              </a:rPr>
              <a:t>the link here </a:t>
            </a:r>
            <a:r>
              <a:rPr lang="en-US" dirty="0" smtClean="0"/>
              <a:t>for a simulation to illustrate this point. </a:t>
            </a:r>
          </a:p>
          <a:p>
            <a:r>
              <a:rPr lang="en-US" dirty="0" smtClean="0"/>
              <a:t>Ballistic projectiles, bullets, actually must take into consideration the effects of air resistance and manufacturers use meticulous methods to alleviate as much as possible the effects of air. </a:t>
            </a:r>
            <a:endParaRPr lang="en-US" dirty="0"/>
          </a:p>
        </p:txBody>
      </p:sp>
    </p:spTree>
    <p:extLst>
      <p:ext uri="{BB962C8B-B14F-4D97-AF65-F5344CB8AC3E}">
        <p14:creationId xmlns:p14="http://schemas.microsoft.com/office/powerpoint/2010/main" val="182136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57200"/>
            <a:ext cx="8946541" cy="5791199"/>
          </a:xfrm>
        </p:spPr>
        <p:txBody>
          <a:bodyPr/>
          <a:lstStyle/>
          <a:p>
            <a:r>
              <a:rPr lang="en-US" dirty="0" smtClean="0"/>
              <a:t>One of the biggest </a:t>
            </a:r>
            <a:r>
              <a:rPr lang="en-US" dirty="0" smtClean="0">
                <a:hlinkClick r:id="rId2"/>
              </a:rPr>
              <a:t>misconceptions </a:t>
            </a:r>
            <a:r>
              <a:rPr lang="en-US" dirty="0" smtClean="0"/>
              <a:t>regarding motion in either one or two dimensions is that an object must be experiencing a force if it is moving. </a:t>
            </a:r>
          </a:p>
          <a:p>
            <a:r>
              <a:rPr lang="en-US" dirty="0"/>
              <a:t>“Students develop personal “theories of motion” by </a:t>
            </a:r>
            <a:r>
              <a:rPr lang="en-US" dirty="0" err="1"/>
              <a:t>generalising</a:t>
            </a:r>
            <a:r>
              <a:rPr lang="en-US" dirty="0"/>
              <a:t> the ideas they acquire from observation of objects in everyday situations (</a:t>
            </a:r>
            <a:r>
              <a:rPr lang="en-US" dirty="0" err="1"/>
              <a:t>Keeports</a:t>
            </a:r>
            <a:r>
              <a:rPr lang="en-US" dirty="0"/>
              <a:t>, 2000; McCloskey, 1983b</a:t>
            </a:r>
            <a:r>
              <a:rPr lang="en-US" dirty="0" smtClean="0"/>
              <a:t>).  Students then bring these misconceptions with them into class.  Many hold these beliefs so strongly that they continue to hold on to them despite being confronted with evidence that should refute their ideas. </a:t>
            </a:r>
          </a:p>
          <a:p>
            <a:r>
              <a:rPr lang="en-US" dirty="0" smtClean="0"/>
              <a:t>The theory mentioned above is known as </a:t>
            </a:r>
            <a:r>
              <a:rPr lang="en-US" i="1" dirty="0" smtClean="0"/>
              <a:t>Impetus Theory</a:t>
            </a:r>
            <a:r>
              <a:rPr lang="en-US" dirty="0" smtClean="0"/>
              <a:t> and predates the time of Isaac Newton.  </a:t>
            </a:r>
          </a:p>
          <a:p>
            <a:r>
              <a:rPr lang="en-US" dirty="0" smtClean="0"/>
              <a:t>Another misconception that is often seen with projectiles is the some how that two objects, one dropped and one launched horizontally from the same height, will land at different times on the level ground below.  </a:t>
            </a:r>
            <a:endParaRPr lang="en-US" dirty="0"/>
          </a:p>
        </p:txBody>
      </p:sp>
    </p:spTree>
    <p:extLst>
      <p:ext uri="{BB962C8B-B14F-4D97-AF65-F5344CB8AC3E}">
        <p14:creationId xmlns:p14="http://schemas.microsoft.com/office/powerpoint/2010/main" val="2373458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Kinematics Summary</a:t>
            </a:r>
            <a:endParaRPr lang="en-US" dirty="0"/>
          </a:p>
        </p:txBody>
      </p:sp>
      <p:sp>
        <p:nvSpPr>
          <p:cNvPr id="4" name="Content Placeholder 3"/>
          <p:cNvSpPr>
            <a:spLocks noGrp="1"/>
          </p:cNvSpPr>
          <p:nvPr>
            <p:ph sz="half" idx="1"/>
          </p:nvPr>
        </p:nvSpPr>
        <p:spPr/>
        <p:txBody>
          <a:bodyPr/>
          <a:lstStyle/>
          <a:p>
            <a:r>
              <a:rPr lang="en-US" dirty="0" smtClean="0"/>
              <a:t>Vertical motion – the motion equation apply</a:t>
            </a:r>
          </a:p>
          <a:p>
            <a:r>
              <a:rPr lang="en-US" dirty="0" err="1" smtClean="0"/>
              <a:t>v</a:t>
            </a:r>
            <a:r>
              <a:rPr lang="en-US" baseline="-25000" dirty="0" err="1" smtClean="0"/>
              <a:t>fy</a:t>
            </a:r>
            <a:r>
              <a:rPr lang="en-US" dirty="0" smtClean="0"/>
              <a:t> = </a:t>
            </a:r>
            <a:r>
              <a:rPr lang="en-US" dirty="0" err="1" smtClean="0"/>
              <a:t>v</a:t>
            </a:r>
            <a:r>
              <a:rPr lang="en-US" baseline="-25000" dirty="0" err="1" smtClean="0"/>
              <a:t>oy</a:t>
            </a:r>
            <a:r>
              <a:rPr lang="en-US" dirty="0" smtClean="0"/>
              <a:t> + at</a:t>
            </a:r>
          </a:p>
          <a:p>
            <a:r>
              <a:rPr lang="en-US" dirty="0"/>
              <a:t>y</a:t>
            </a:r>
            <a:r>
              <a:rPr lang="en-US" dirty="0" smtClean="0"/>
              <a:t> = </a:t>
            </a:r>
            <a:r>
              <a:rPr lang="en-US" dirty="0" err="1" smtClean="0"/>
              <a:t>y</a:t>
            </a:r>
            <a:r>
              <a:rPr lang="en-US" baseline="-25000" dirty="0" err="1" smtClean="0"/>
              <a:t>o</a:t>
            </a:r>
            <a:r>
              <a:rPr lang="en-US" dirty="0" smtClean="0"/>
              <a:t> + </a:t>
            </a:r>
            <a:r>
              <a:rPr lang="en-US" dirty="0" err="1" smtClean="0"/>
              <a:t>v</a:t>
            </a:r>
            <a:r>
              <a:rPr lang="en-US" baseline="-25000" dirty="0" err="1" smtClean="0"/>
              <a:t>oy</a:t>
            </a:r>
            <a:r>
              <a:rPr lang="en-US" dirty="0" err="1" smtClean="0"/>
              <a:t>t</a:t>
            </a:r>
            <a:r>
              <a:rPr lang="en-US" baseline="-25000" dirty="0" smtClean="0"/>
              <a:t> </a:t>
            </a:r>
            <a:r>
              <a:rPr lang="en-US" dirty="0" smtClean="0"/>
              <a:t>+ ½ at</a:t>
            </a:r>
            <a:r>
              <a:rPr lang="en-US" baseline="30000" dirty="0" smtClean="0"/>
              <a:t>2</a:t>
            </a:r>
            <a:endParaRPr lang="en-US" dirty="0" smtClean="0"/>
          </a:p>
          <a:p>
            <a:r>
              <a:rPr lang="en-US" dirty="0" smtClean="0"/>
              <a:t>v</a:t>
            </a:r>
            <a:r>
              <a:rPr lang="en-US" baseline="-25000" dirty="0" smtClean="0"/>
              <a:t>fy</a:t>
            </a:r>
            <a:r>
              <a:rPr lang="en-US" baseline="30000" dirty="0" smtClean="0"/>
              <a:t>2</a:t>
            </a:r>
            <a:r>
              <a:rPr lang="en-US" dirty="0" smtClean="0"/>
              <a:t> = v</a:t>
            </a:r>
            <a:r>
              <a:rPr lang="en-US" baseline="-25000" dirty="0" smtClean="0"/>
              <a:t>oy</a:t>
            </a:r>
            <a:r>
              <a:rPr lang="en-US" baseline="30000" dirty="0" smtClean="0"/>
              <a:t>2</a:t>
            </a:r>
            <a:r>
              <a:rPr lang="en-US" dirty="0" smtClean="0"/>
              <a:t> + 2a</a:t>
            </a:r>
            <a:r>
              <a:rPr lang="el-GR" dirty="0" smtClean="0"/>
              <a:t>Δ</a:t>
            </a:r>
            <a:r>
              <a:rPr lang="en-US" dirty="0"/>
              <a:t>y</a:t>
            </a:r>
            <a:r>
              <a:rPr lang="en-US" dirty="0" smtClean="0"/>
              <a:t> </a:t>
            </a:r>
          </a:p>
          <a:p>
            <a:r>
              <a:rPr lang="en-US" dirty="0"/>
              <a:t>a</a:t>
            </a:r>
            <a:r>
              <a:rPr lang="en-US" dirty="0" smtClean="0"/>
              <a:t> =  – 9.8 m/s/s</a:t>
            </a:r>
            <a:endParaRPr lang="en-US" dirty="0"/>
          </a:p>
        </p:txBody>
      </p:sp>
      <p:sp>
        <p:nvSpPr>
          <p:cNvPr id="5" name="Content Placeholder 4"/>
          <p:cNvSpPr>
            <a:spLocks noGrp="1"/>
          </p:cNvSpPr>
          <p:nvPr>
            <p:ph sz="half" idx="2"/>
          </p:nvPr>
        </p:nvSpPr>
        <p:spPr/>
        <p:txBody>
          <a:bodyPr/>
          <a:lstStyle/>
          <a:p>
            <a:r>
              <a:rPr lang="en-US" dirty="0" smtClean="0"/>
              <a:t>Horizontal motion – equations still apply, but x velocity is constant.  (a = 0) </a:t>
            </a:r>
          </a:p>
          <a:p>
            <a:r>
              <a:rPr lang="en-US" dirty="0" err="1" smtClean="0"/>
              <a:t>V</a:t>
            </a:r>
            <a:r>
              <a:rPr lang="en-US" baseline="-25000" dirty="0" err="1" smtClean="0"/>
              <a:t>f</a:t>
            </a:r>
            <a:r>
              <a:rPr lang="en-US" dirty="0" smtClean="0"/>
              <a:t> = </a:t>
            </a:r>
            <a:r>
              <a:rPr lang="en-US" dirty="0" err="1" smtClean="0"/>
              <a:t>v</a:t>
            </a:r>
            <a:r>
              <a:rPr lang="en-US" baseline="-25000" dirty="0" err="1" smtClean="0"/>
              <a:t>o</a:t>
            </a:r>
            <a:r>
              <a:rPr lang="en-US" baseline="-25000" dirty="0" smtClean="0"/>
              <a:t> </a:t>
            </a:r>
            <a:r>
              <a:rPr lang="en-US" dirty="0" smtClean="0"/>
              <a:t>+ at  so </a:t>
            </a:r>
            <a:r>
              <a:rPr lang="en-US" dirty="0" err="1" smtClean="0"/>
              <a:t>v</a:t>
            </a:r>
            <a:r>
              <a:rPr lang="en-US" baseline="-25000" dirty="0" err="1" smtClean="0"/>
              <a:t>fx</a:t>
            </a:r>
            <a:r>
              <a:rPr lang="en-US" dirty="0" smtClean="0"/>
              <a:t> = </a:t>
            </a:r>
            <a:r>
              <a:rPr lang="en-US" dirty="0" err="1" smtClean="0"/>
              <a:t>v</a:t>
            </a:r>
            <a:r>
              <a:rPr lang="en-US" baseline="-25000" dirty="0" err="1" smtClean="0"/>
              <a:t>ox</a:t>
            </a:r>
            <a:endParaRPr lang="en-US" baseline="-25000" dirty="0" smtClean="0"/>
          </a:p>
          <a:p>
            <a:r>
              <a:rPr lang="en-US" dirty="0" smtClean="0"/>
              <a:t>x = x</a:t>
            </a:r>
            <a:r>
              <a:rPr lang="en-US" baseline="-25000" dirty="0" smtClean="0"/>
              <a:t>o</a:t>
            </a:r>
            <a:r>
              <a:rPr lang="en-US" dirty="0" smtClean="0"/>
              <a:t> + </a:t>
            </a:r>
            <a:r>
              <a:rPr lang="en-US" dirty="0" err="1" smtClean="0"/>
              <a:t>v</a:t>
            </a:r>
            <a:r>
              <a:rPr lang="en-US" baseline="-25000" dirty="0" err="1" smtClean="0"/>
              <a:t>ox</a:t>
            </a:r>
            <a:r>
              <a:rPr lang="en-US" dirty="0" err="1" smtClean="0"/>
              <a:t>t</a:t>
            </a:r>
            <a:r>
              <a:rPr lang="en-US" dirty="0" smtClean="0"/>
              <a:t> +1/2 at</a:t>
            </a:r>
            <a:r>
              <a:rPr lang="en-US" baseline="30000" dirty="0" smtClean="0"/>
              <a:t>2</a:t>
            </a:r>
            <a:r>
              <a:rPr lang="en-US" dirty="0" smtClean="0"/>
              <a:t>  </a:t>
            </a:r>
          </a:p>
          <a:p>
            <a:pPr lvl="1"/>
            <a:r>
              <a:rPr lang="en-US" dirty="0" smtClean="0"/>
              <a:t>X = x</a:t>
            </a:r>
            <a:r>
              <a:rPr lang="en-US" baseline="-25000" dirty="0" smtClean="0"/>
              <a:t>o</a:t>
            </a:r>
            <a:r>
              <a:rPr lang="en-US" dirty="0" smtClean="0"/>
              <a:t> + </a:t>
            </a:r>
            <a:r>
              <a:rPr lang="en-US" dirty="0" err="1" smtClean="0"/>
              <a:t>v</a:t>
            </a:r>
            <a:r>
              <a:rPr lang="en-US" baseline="-25000" dirty="0" err="1" smtClean="0"/>
              <a:t>o</a:t>
            </a:r>
            <a:r>
              <a:rPr lang="en-US" dirty="0" err="1" smtClean="0"/>
              <a:t>t</a:t>
            </a:r>
            <a:r>
              <a:rPr lang="en-US" dirty="0" smtClean="0"/>
              <a:t>     a = 0</a:t>
            </a:r>
          </a:p>
          <a:p>
            <a:r>
              <a:rPr lang="en-US" dirty="0" smtClean="0"/>
              <a:t> </a:t>
            </a:r>
            <a:r>
              <a:rPr lang="en-US" smtClean="0"/>
              <a:t>Third equation </a:t>
            </a:r>
            <a:r>
              <a:rPr lang="en-US" dirty="0" smtClean="0"/>
              <a:t>does not mean </a:t>
            </a:r>
            <a:r>
              <a:rPr lang="en-US" smtClean="0"/>
              <a:t>anything because a = 0</a:t>
            </a:r>
            <a:endParaRPr lang="en-US" dirty="0"/>
          </a:p>
        </p:txBody>
      </p:sp>
    </p:spTree>
    <p:extLst>
      <p:ext uri="{BB962C8B-B14F-4D97-AF65-F5344CB8AC3E}">
        <p14:creationId xmlns:p14="http://schemas.microsoft.com/office/powerpoint/2010/main" val="9814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103312" y="391886"/>
            <a:ext cx="8946541" cy="5856513"/>
          </a:xfrm>
        </p:spPr>
        <p:txBody>
          <a:bodyPr/>
          <a:lstStyle/>
          <a:p>
            <a:r>
              <a:rPr lang="en-US" dirty="0" smtClean="0">
                <a:hlinkClick r:id="rId2"/>
              </a:rPr>
              <a:t>The Physics Classroom</a:t>
            </a:r>
            <a:r>
              <a:rPr lang="en-US" dirty="0" smtClean="0"/>
              <a:t> is an excellent source for fundamental and specific information, problems and understanding of Projectiles as well as Newton’s laws.</a:t>
            </a:r>
          </a:p>
          <a:p>
            <a:r>
              <a:rPr lang="en-US" dirty="0" smtClean="0">
                <a:hlinkClick r:id="rId3"/>
              </a:rPr>
              <a:t>Khan Academy</a:t>
            </a:r>
            <a:r>
              <a:rPr lang="en-US" dirty="0" smtClean="0"/>
              <a:t> had an excellent article explaining projectile motion and Newton’s Laws.  </a:t>
            </a:r>
          </a:p>
          <a:p>
            <a:r>
              <a:rPr lang="en-US" dirty="0" smtClean="0">
                <a:hlinkClick r:id="rId4"/>
              </a:rPr>
              <a:t>University of Colorado </a:t>
            </a:r>
            <a:r>
              <a:rPr lang="en-US" dirty="0" smtClean="0"/>
              <a:t>has several online simulations that can be used to verify understanding and concepts as well as simulate changes that affect a projectile’s motion.</a:t>
            </a:r>
          </a:p>
          <a:p>
            <a:r>
              <a:rPr lang="en-US" dirty="0" smtClean="0">
                <a:hlinkClick r:id="rId5"/>
              </a:rPr>
              <a:t>Desmos</a:t>
            </a:r>
            <a:r>
              <a:rPr lang="en-US" dirty="0" smtClean="0"/>
              <a:t> hosts a simulation where students adjust the launch variables in order to meet certain targets for height and flight time.</a:t>
            </a:r>
          </a:p>
          <a:p>
            <a:r>
              <a:rPr lang="en-US" dirty="0" smtClean="0">
                <a:hlinkClick r:id="rId6"/>
              </a:rPr>
              <a:t>Science 360</a:t>
            </a:r>
            <a:r>
              <a:rPr lang="en-US" dirty="0" smtClean="0"/>
              <a:t> an informative and interesting video studying parabolic and projectile motion within the confines of the NFL. </a:t>
            </a:r>
          </a:p>
          <a:p>
            <a:r>
              <a:rPr lang="en-US" dirty="0" smtClean="0">
                <a:hlinkClick r:id="rId7"/>
              </a:rPr>
              <a:t>UC Davis</a:t>
            </a:r>
            <a:r>
              <a:rPr lang="en-US" dirty="0" smtClean="0"/>
              <a:t> a very informative and thorough PDF on </a:t>
            </a:r>
            <a:r>
              <a:rPr lang="en-US" smtClean="0"/>
              <a:t>projectile motion</a:t>
            </a:r>
            <a:endParaRPr lang="en-US" dirty="0"/>
          </a:p>
        </p:txBody>
      </p:sp>
    </p:spTree>
    <p:extLst>
      <p:ext uri="{BB962C8B-B14F-4D97-AF65-F5344CB8AC3E}">
        <p14:creationId xmlns:p14="http://schemas.microsoft.com/office/powerpoint/2010/main" val="106603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smtClean="0">
                <a:hlinkClick r:id="rId2"/>
              </a:rPr>
              <a:t>Projectile</a:t>
            </a:r>
            <a:r>
              <a:rPr lang="en-US" dirty="0" smtClean="0"/>
              <a:t> is defined as any object upon which the only acting force is gravity.  Any object falling through the air would then fit this definition.  Most often we think of an object moving in two dimensions as a projectile. </a:t>
            </a:r>
          </a:p>
          <a:p>
            <a:r>
              <a:rPr lang="en-US" dirty="0" smtClean="0"/>
              <a:t>Forces are most commonly explained as pushes or pulls on an object and exist in two broad categories, </a:t>
            </a:r>
            <a:r>
              <a:rPr lang="en-US" dirty="0" smtClean="0">
                <a:hlinkClick r:id="rId3"/>
              </a:rPr>
              <a:t>Contact Forces</a:t>
            </a:r>
            <a:r>
              <a:rPr lang="en-US" dirty="0" smtClean="0"/>
              <a:t> as well as  </a:t>
            </a:r>
            <a:r>
              <a:rPr lang="en-US" dirty="0" smtClean="0">
                <a:hlinkClick r:id="rId4"/>
              </a:rPr>
              <a:t>Act at a distance forces </a:t>
            </a:r>
            <a:r>
              <a:rPr lang="en-US" dirty="0" smtClean="0"/>
              <a:t>or forces that do not require contact between two objects to be experienced.  The forces that act a distance are all examples of </a:t>
            </a:r>
            <a:r>
              <a:rPr lang="en-US" dirty="0" smtClean="0">
                <a:hlinkClick r:id="rId5"/>
              </a:rPr>
              <a:t>fundamental forces </a:t>
            </a:r>
            <a:r>
              <a:rPr lang="en-US" dirty="0" smtClean="0"/>
              <a:t>.</a:t>
            </a:r>
          </a:p>
          <a:p>
            <a:r>
              <a:rPr lang="en-US" dirty="0" smtClean="0"/>
              <a:t>The behavior of objects, or systems of objects under the influence of forces is governed by the Laws of Motion as set forth by </a:t>
            </a:r>
            <a:r>
              <a:rPr lang="en-US" dirty="0" smtClean="0">
                <a:hlinkClick r:id="rId6"/>
              </a:rPr>
              <a:t>Isaac Newton</a:t>
            </a:r>
            <a:r>
              <a:rPr lang="en-US" dirty="0" smtClean="0"/>
              <a:t> in a large tome, </a:t>
            </a:r>
            <a:r>
              <a:rPr lang="en-US" dirty="0" smtClean="0">
                <a:hlinkClick r:id="rId7"/>
              </a:rPr>
              <a:t>the Principia</a:t>
            </a:r>
            <a:r>
              <a:rPr lang="en-US" dirty="0" smtClean="0"/>
              <a:t>.</a:t>
            </a:r>
            <a:endParaRPr lang="en-US" dirty="0"/>
          </a:p>
        </p:txBody>
      </p:sp>
    </p:spTree>
    <p:extLst>
      <p:ext uri="{BB962C8B-B14F-4D97-AF65-F5344CB8AC3E}">
        <p14:creationId xmlns:p14="http://schemas.microsoft.com/office/powerpoint/2010/main" val="209676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and Vertical components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3938" y="1625600"/>
            <a:ext cx="4375737" cy="3291839"/>
          </a:xfrm>
        </p:spPr>
      </p:pic>
      <p:sp>
        <p:nvSpPr>
          <p:cNvPr id="4" name="Text Placeholder 3"/>
          <p:cNvSpPr>
            <a:spLocks noGrp="1"/>
          </p:cNvSpPr>
          <p:nvPr>
            <p:ph type="body" sz="half" idx="2"/>
          </p:nvPr>
        </p:nvSpPr>
        <p:spPr/>
        <p:txBody>
          <a:bodyPr>
            <a:normAutofit/>
          </a:bodyPr>
          <a:lstStyle/>
          <a:p>
            <a:r>
              <a:rPr lang="en-US" sz="1800" dirty="0"/>
              <a:t>When we look at projectile motion, we must reconcile that an object is moving in both the horizontal and vertical dimensions at the same time.  </a:t>
            </a:r>
            <a:endParaRPr lang="en-US" sz="1800" dirty="0" smtClean="0"/>
          </a:p>
          <a:p>
            <a:r>
              <a:rPr lang="en-US" dirty="0" smtClean="0"/>
              <a:t>(Image from The Physics Classroom)</a:t>
            </a:r>
            <a:endParaRPr lang="en-US" dirty="0"/>
          </a:p>
        </p:txBody>
      </p:sp>
    </p:spTree>
    <p:extLst>
      <p:ext uri="{BB962C8B-B14F-4D97-AF65-F5344CB8AC3E}">
        <p14:creationId xmlns:p14="http://schemas.microsoft.com/office/powerpoint/2010/main" val="236438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Newton’s Three Laws of Motion</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Newton’s First law </a:t>
            </a:r>
            <a:r>
              <a:rPr lang="en-US" dirty="0" smtClean="0"/>
              <a:t>– the law if inertia.  Simply stated,  an object will remain in its current state of motion unless acted upon by an outside force.  (It covers and objects behavior when forces are balanced on an object).  This </a:t>
            </a:r>
            <a:r>
              <a:rPr lang="en-US" dirty="0" smtClean="0">
                <a:hlinkClick r:id="rId3"/>
              </a:rPr>
              <a:t>You tube video </a:t>
            </a:r>
            <a:r>
              <a:rPr lang="en-US" dirty="0" smtClean="0"/>
              <a:t>shows several examples of an object’s inertia. In the video the demonstrator shows how objects, like a beaker or coin will remain at rest.  The large forces applied to the index cards, or plates supporting the objects are not applied to the object.  They happen so quickly that no force can transfer to the coin or egg.  </a:t>
            </a:r>
          </a:p>
          <a:p>
            <a:r>
              <a:rPr lang="en-US" dirty="0" smtClean="0">
                <a:hlinkClick r:id="rId4"/>
              </a:rPr>
              <a:t>Newton’s Second Law</a:t>
            </a:r>
            <a:r>
              <a:rPr lang="en-US" dirty="0" smtClean="0"/>
              <a:t> – defines behavior of an object when it experiences a net force; the forces do not balance.  Mathematically the law states that F</a:t>
            </a:r>
            <a:r>
              <a:rPr lang="en-US" baseline="-25000" dirty="0" smtClean="0"/>
              <a:t>net</a:t>
            </a:r>
            <a:r>
              <a:rPr lang="en-US" dirty="0" smtClean="0"/>
              <a:t> = m a.  The object will experience a net acceleration, change in velocity, as a result of the net force. </a:t>
            </a:r>
          </a:p>
          <a:p>
            <a:endParaRPr lang="en-US" dirty="0"/>
          </a:p>
        </p:txBody>
      </p:sp>
    </p:spTree>
    <p:extLst>
      <p:ext uri="{BB962C8B-B14F-4D97-AF65-F5344CB8AC3E}">
        <p14:creationId xmlns:p14="http://schemas.microsoft.com/office/powerpoint/2010/main" val="3757034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law Demonstrations</a:t>
            </a:r>
            <a:endParaRPr lang="en-US" dirty="0"/>
          </a:p>
        </p:txBody>
      </p:sp>
      <p:sp>
        <p:nvSpPr>
          <p:cNvPr id="3" name="Content Placeholder 2"/>
          <p:cNvSpPr>
            <a:spLocks noGrp="1"/>
          </p:cNvSpPr>
          <p:nvPr>
            <p:ph idx="1"/>
          </p:nvPr>
        </p:nvSpPr>
        <p:spPr/>
        <p:txBody>
          <a:bodyPr/>
          <a:lstStyle/>
          <a:p>
            <a:r>
              <a:rPr lang="en-US" dirty="0" smtClean="0"/>
              <a:t>Several video demonstrations exist to illustrate the concepts behind Newton’s 2</a:t>
            </a:r>
            <a:r>
              <a:rPr lang="en-US" baseline="30000" dirty="0" smtClean="0"/>
              <a:t>nd</a:t>
            </a:r>
            <a:r>
              <a:rPr lang="en-US" dirty="0" smtClean="0"/>
              <a:t> Law and how it apples to both the vertical and horizontal motion of an object in free flight. </a:t>
            </a:r>
          </a:p>
          <a:p>
            <a:r>
              <a:rPr lang="en-US" dirty="0" smtClean="0">
                <a:hlinkClick r:id="rId2"/>
              </a:rPr>
              <a:t>The Projectile cart </a:t>
            </a:r>
            <a:r>
              <a:rPr lang="en-US" dirty="0" smtClean="0"/>
              <a:t>shows </a:t>
            </a:r>
            <a:r>
              <a:rPr lang="en-US" dirty="0"/>
              <a:t>how the </a:t>
            </a:r>
            <a:r>
              <a:rPr lang="en-US" dirty="0" smtClean="0"/>
              <a:t>horizontal motion remains unchanged as a ball is launched form a moving cart. </a:t>
            </a:r>
            <a:endParaRPr lang="en-US" dirty="0"/>
          </a:p>
          <a:p>
            <a:r>
              <a:rPr lang="en-US" dirty="0">
                <a:hlinkClick r:id="rId3"/>
              </a:rPr>
              <a:t>Falling objects</a:t>
            </a:r>
            <a:r>
              <a:rPr lang="en-US" dirty="0"/>
              <a:t> accelerate at the same rate, regardless of how they move horizontally</a:t>
            </a:r>
            <a:r>
              <a:rPr lang="en-US" dirty="0" smtClean="0"/>
              <a:t>.</a:t>
            </a:r>
          </a:p>
          <a:p>
            <a:r>
              <a:rPr lang="en-US" dirty="0" smtClean="0">
                <a:hlinkClick r:id="rId4"/>
              </a:rPr>
              <a:t>Classic Example problem </a:t>
            </a:r>
            <a:r>
              <a:rPr lang="en-US" dirty="0" smtClean="0"/>
              <a:t>of the Monkey and Hunter. Where a hunter aims at a hanging monkey that drops for the tree at the same time as the shot.  The result will make you think.</a:t>
            </a:r>
          </a:p>
        </p:txBody>
      </p:sp>
    </p:spTree>
    <p:extLst>
      <p:ext uri="{BB962C8B-B14F-4D97-AF65-F5344CB8AC3E}">
        <p14:creationId xmlns:p14="http://schemas.microsoft.com/office/powerpoint/2010/main" val="393806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2</a:t>
            </a:r>
            <a:r>
              <a:rPr lang="en-US" baseline="30000" dirty="0" smtClean="0"/>
              <a:t>nd</a:t>
            </a:r>
            <a:r>
              <a:rPr lang="en-US" dirty="0" smtClean="0"/>
              <a:t> law - explained</a:t>
            </a:r>
            <a:endParaRPr lang="en-US" dirty="0"/>
          </a:p>
        </p:txBody>
      </p:sp>
      <p:sp>
        <p:nvSpPr>
          <p:cNvPr id="3" name="Content Placeholder 2"/>
          <p:cNvSpPr>
            <a:spLocks noGrp="1"/>
          </p:cNvSpPr>
          <p:nvPr>
            <p:ph idx="1"/>
          </p:nvPr>
        </p:nvSpPr>
        <p:spPr/>
        <p:txBody>
          <a:bodyPr>
            <a:normAutofit/>
          </a:bodyPr>
          <a:lstStyle/>
          <a:p>
            <a:r>
              <a:rPr lang="en-US" dirty="0" smtClean="0"/>
              <a:t>Newton actually stated the change caused by a net force as being a change in the object’s momentum, the product of mass x velocity divided by the time</a:t>
            </a:r>
          </a:p>
          <a:p>
            <a:r>
              <a:rPr lang="en-US" dirty="0" smtClean="0"/>
              <a:t>F = </a:t>
            </a:r>
            <a:r>
              <a:rPr lang="en-US" u="sng" dirty="0" smtClean="0"/>
              <a:t>m</a:t>
            </a:r>
            <a:r>
              <a:rPr lang="el-GR" u="sng" dirty="0" smtClean="0"/>
              <a:t>Δ</a:t>
            </a:r>
            <a:r>
              <a:rPr lang="en-US" i="1" u="sng" dirty="0" smtClean="0"/>
              <a:t>p </a:t>
            </a:r>
            <a:r>
              <a:rPr lang="en-US" i="1" dirty="0" smtClean="0"/>
              <a:t> = </a:t>
            </a:r>
            <a:r>
              <a:rPr lang="en-US" i="1" u="sng" dirty="0" smtClean="0"/>
              <a:t>m</a:t>
            </a:r>
            <a:r>
              <a:rPr lang="el-GR" i="1" u="sng" dirty="0" smtClean="0"/>
              <a:t>Δ</a:t>
            </a:r>
            <a:r>
              <a:rPr lang="en-US" i="1" u="sng" dirty="0" smtClean="0"/>
              <a:t>v</a:t>
            </a:r>
          </a:p>
          <a:p>
            <a:pPr marL="0" indent="0">
              <a:buNone/>
            </a:pPr>
            <a:r>
              <a:rPr lang="en-US" i="1" dirty="0" smtClean="0"/>
              <a:t>              t             </a:t>
            </a:r>
            <a:r>
              <a:rPr lang="en-US" i="1" dirty="0" err="1" smtClean="0"/>
              <a:t>t</a:t>
            </a:r>
            <a:endParaRPr lang="en-US" i="1" dirty="0" smtClean="0"/>
          </a:p>
          <a:p>
            <a:pPr marL="0" indent="0">
              <a:buNone/>
            </a:pPr>
            <a:r>
              <a:rPr lang="en-US" dirty="0" smtClean="0"/>
              <a:t>With the </a:t>
            </a:r>
            <a:r>
              <a:rPr lang="el-GR" dirty="0" smtClean="0"/>
              <a:t>Δ</a:t>
            </a:r>
            <a:r>
              <a:rPr lang="en-US" dirty="0" smtClean="0"/>
              <a:t>v/t being equal to a. Yielding F = ma, the most common expression of Newton’s second law.  This acceleration must be in the same direction as the net force acting on the object. </a:t>
            </a:r>
          </a:p>
        </p:txBody>
      </p:sp>
    </p:spTree>
    <p:extLst>
      <p:ext uri="{BB962C8B-B14F-4D97-AF65-F5344CB8AC3E}">
        <p14:creationId xmlns:p14="http://schemas.microsoft.com/office/powerpoint/2010/main" val="281877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Projectile motion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an object moves through the air, the only force acting on the object is that of gravity, an act at a distance force explained by </a:t>
            </a:r>
            <a:r>
              <a:rPr lang="en-US" dirty="0" smtClean="0">
                <a:hlinkClick r:id="rId2"/>
              </a:rPr>
              <a:t>Newton’s Universal law of Gravitation</a:t>
            </a:r>
            <a:r>
              <a:rPr lang="en-US" dirty="0" smtClean="0"/>
              <a:t>.  </a:t>
            </a:r>
            <a:endParaRPr lang="en-US" dirty="0"/>
          </a:p>
          <a:p>
            <a:r>
              <a:rPr lang="en-US" dirty="0" smtClean="0"/>
              <a:t>F = </a:t>
            </a:r>
            <a:r>
              <a:rPr lang="en-US" u="sng" dirty="0" smtClean="0"/>
              <a:t>Gm</a:t>
            </a:r>
            <a:r>
              <a:rPr lang="en-US" u="sng" baseline="-25000" dirty="0" smtClean="0"/>
              <a:t>1</a:t>
            </a:r>
            <a:r>
              <a:rPr lang="en-US" u="sng" dirty="0" smtClean="0"/>
              <a:t>m</a:t>
            </a:r>
            <a:r>
              <a:rPr lang="en-US" u="sng" baseline="-25000" dirty="0" smtClean="0"/>
              <a:t>2</a:t>
            </a:r>
            <a:endParaRPr lang="en-US" baseline="30000" dirty="0" smtClean="0"/>
          </a:p>
          <a:p>
            <a:pPr marL="0" indent="0">
              <a:buNone/>
            </a:pPr>
            <a:r>
              <a:rPr lang="en-US" baseline="30000" dirty="0"/>
              <a:t> </a:t>
            </a:r>
            <a:r>
              <a:rPr lang="en-US" baseline="30000" dirty="0" smtClean="0"/>
              <a:t>  </a:t>
            </a:r>
            <a:r>
              <a:rPr lang="en-US" dirty="0" smtClean="0"/>
              <a:t>               r</a:t>
            </a:r>
            <a:r>
              <a:rPr lang="en-US" baseline="30000" dirty="0" smtClean="0"/>
              <a:t>2</a:t>
            </a:r>
            <a:endParaRPr lang="en-US" dirty="0" smtClean="0"/>
          </a:p>
          <a:p>
            <a:pPr marL="0" indent="0">
              <a:buNone/>
            </a:pPr>
            <a:r>
              <a:rPr lang="en-US" dirty="0" smtClean="0"/>
              <a:t>The falling object will experience a net force directed toward the center of the Earth, which means straight down.  Newton’s 2</a:t>
            </a:r>
            <a:r>
              <a:rPr lang="en-US" baseline="30000" dirty="0" smtClean="0"/>
              <a:t>nd</a:t>
            </a:r>
            <a:r>
              <a:rPr lang="en-US" dirty="0" smtClean="0"/>
              <a:t> law then says that the object will accelerate </a:t>
            </a:r>
            <a:r>
              <a:rPr lang="en-US" b="1" dirty="0" smtClean="0"/>
              <a:t>in the direction of the net force</a:t>
            </a:r>
            <a:r>
              <a:rPr lang="en-US" dirty="0" smtClean="0"/>
              <a:t>, so straight down.  </a:t>
            </a:r>
          </a:p>
          <a:p>
            <a:pPr marL="0" indent="0">
              <a:buNone/>
            </a:pPr>
            <a:r>
              <a:rPr lang="en-US" dirty="0" smtClean="0"/>
              <a:t>Once the object is in free flight, falling, the force of gravity is the only force acting upon it.  In the horizontal dimension there is no force, and therefore no acceleration horizontally. </a:t>
            </a:r>
          </a:p>
          <a:p>
            <a:pPr marL="0" indent="0">
              <a:buNone/>
            </a:pPr>
            <a:r>
              <a:rPr lang="en-US" u="sng" baseline="30000" dirty="0"/>
              <a:t> </a:t>
            </a:r>
            <a:r>
              <a:rPr lang="en-US" u="sng" baseline="30000" dirty="0" smtClean="0"/>
              <a:t>                    </a:t>
            </a:r>
            <a:endParaRPr lang="en-US" u="sng" baseline="-25000" dirty="0" smtClean="0"/>
          </a:p>
          <a:p>
            <a:pPr marL="0" indent="0">
              <a:buNone/>
            </a:pPr>
            <a:r>
              <a:rPr lang="en-US" u="sng" baseline="-25000" dirty="0"/>
              <a:t> </a:t>
            </a:r>
            <a:r>
              <a:rPr lang="en-US" u="sng" baseline="-25000" dirty="0" smtClean="0"/>
              <a:t>                    </a:t>
            </a:r>
            <a:endParaRPr lang="en-US" u="sng" dirty="0"/>
          </a:p>
        </p:txBody>
      </p:sp>
    </p:spTree>
    <p:extLst>
      <p:ext uri="{BB962C8B-B14F-4D97-AF65-F5344CB8AC3E}">
        <p14:creationId xmlns:p14="http://schemas.microsoft.com/office/powerpoint/2010/main" val="119653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two laws simplified</a:t>
            </a:r>
            <a:endParaRPr lang="en-US" dirty="0"/>
          </a:p>
        </p:txBody>
      </p:sp>
      <p:sp>
        <p:nvSpPr>
          <p:cNvPr id="3" name="Content Placeholder 2"/>
          <p:cNvSpPr>
            <a:spLocks noGrp="1"/>
          </p:cNvSpPr>
          <p:nvPr>
            <p:ph idx="1"/>
          </p:nvPr>
        </p:nvSpPr>
        <p:spPr/>
        <p:txBody>
          <a:bodyPr/>
          <a:lstStyle/>
          <a:p>
            <a:r>
              <a:rPr lang="en-US" dirty="0"/>
              <a:t>In simple terms, the first law states that an object’s motion will not change unless there is an unbalanced force acting on it, and the second law states that if there is a net force acting on an object, we should observe a change in its motion.   </a:t>
            </a:r>
          </a:p>
          <a:p>
            <a:r>
              <a:rPr lang="en-US" dirty="0" smtClean="0"/>
              <a:t>In contrast we should be able to form conclusions about forces acting on objects based upon behavior.  If an object’s motion does not change, all the forces must be balanced, and if an object is accelerating, there must be an unbalanced, or net force acting on the object. </a:t>
            </a:r>
            <a:endParaRPr lang="en-US" dirty="0"/>
          </a:p>
        </p:txBody>
      </p:sp>
    </p:spTree>
    <p:extLst>
      <p:ext uri="{BB962C8B-B14F-4D97-AF65-F5344CB8AC3E}">
        <p14:creationId xmlns:p14="http://schemas.microsoft.com/office/powerpoint/2010/main" val="3596532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Third law – action/reaction pairs</a:t>
            </a:r>
            <a:endParaRPr lang="en-US" dirty="0"/>
          </a:p>
        </p:txBody>
      </p:sp>
      <p:sp>
        <p:nvSpPr>
          <p:cNvPr id="3" name="Content Placeholder 2"/>
          <p:cNvSpPr>
            <a:spLocks noGrp="1"/>
          </p:cNvSpPr>
          <p:nvPr>
            <p:ph idx="1"/>
          </p:nvPr>
        </p:nvSpPr>
        <p:spPr/>
        <p:txBody>
          <a:bodyPr>
            <a:normAutofit/>
          </a:bodyPr>
          <a:lstStyle/>
          <a:p>
            <a:r>
              <a:rPr lang="en-US" dirty="0" smtClean="0"/>
              <a:t>There are many ways to explain </a:t>
            </a:r>
            <a:r>
              <a:rPr lang="en-US" dirty="0" smtClean="0">
                <a:hlinkClick r:id="rId2"/>
              </a:rPr>
              <a:t>Newton’s third law </a:t>
            </a:r>
            <a:endParaRPr lang="en-US" dirty="0" smtClean="0"/>
          </a:p>
          <a:p>
            <a:pPr lvl="1"/>
            <a:r>
              <a:rPr lang="en-US" dirty="0" smtClean="0"/>
              <a:t>– for every action there is an equal and opposite reaction</a:t>
            </a:r>
          </a:p>
          <a:p>
            <a:pPr lvl="1"/>
            <a:r>
              <a:rPr lang="en-US" dirty="0" smtClean="0"/>
              <a:t>- two objects cannot apply unequal forces to each other </a:t>
            </a:r>
          </a:p>
          <a:p>
            <a:pPr lvl="1"/>
            <a:r>
              <a:rPr lang="en-US" dirty="0" smtClean="0"/>
              <a:t>If an object exerts a force on something it must experience a force of the same magnitude, size, in the opposite direction.</a:t>
            </a:r>
          </a:p>
          <a:p>
            <a:pPr lvl="1"/>
            <a:r>
              <a:rPr lang="en-US" dirty="0" smtClean="0"/>
              <a:t>The implication of Newton’s third law for projectile motion is very subtle, almost unnoticeable.  When the Earth exerts a force on an object through gravity, the object actually exerts a force of the same magnitude up ward on Earth by the Universal law of Gravitation.  The difference is that the force exerted by the falling object on the Earth is too small to cause a measurable change in Earth’s motion, yet the falling object is noticeable falling, accelerating downward. </a:t>
            </a:r>
          </a:p>
        </p:txBody>
      </p:sp>
    </p:spTree>
    <p:extLst>
      <p:ext uri="{BB962C8B-B14F-4D97-AF65-F5344CB8AC3E}">
        <p14:creationId xmlns:p14="http://schemas.microsoft.com/office/powerpoint/2010/main" val="158837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366</TotalTime>
  <Words>1636</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Projectile Motion 7th Period: Joey Ramone, Angus Young, Joan Jett, Tammy Wynette </vt:lpstr>
      <vt:lpstr>Introduction</vt:lpstr>
      <vt:lpstr>Horizontal and Vertical components</vt:lpstr>
      <vt:lpstr>Newton’s Three Laws of Motion</vt:lpstr>
      <vt:lpstr>2nd law Demonstrations</vt:lpstr>
      <vt:lpstr>Newton’s 2nd law - explained</vt:lpstr>
      <vt:lpstr>Projectile motion </vt:lpstr>
      <vt:lpstr>The first two laws simplified</vt:lpstr>
      <vt:lpstr>Newton’s Third law – action/reaction pairs</vt:lpstr>
      <vt:lpstr>Kinematics of projectiles</vt:lpstr>
      <vt:lpstr>Observations about Range</vt:lpstr>
      <vt:lpstr>PowerPoint Presentation</vt:lpstr>
      <vt:lpstr>Kinematics Summary</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Carl Pfaff</dc:creator>
  <cp:lastModifiedBy>Carl Pfaff</cp:lastModifiedBy>
  <cp:revision>31</cp:revision>
  <dcterms:created xsi:type="dcterms:W3CDTF">2017-09-05T13:11:50Z</dcterms:created>
  <dcterms:modified xsi:type="dcterms:W3CDTF">2017-09-07T13:04:24Z</dcterms:modified>
</cp:coreProperties>
</file>